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261" r:id="rId2"/>
    <p:sldId id="257" r:id="rId3"/>
    <p:sldId id="262" r:id="rId4"/>
    <p:sldId id="263" r:id="rId5"/>
    <p:sldId id="264" r:id="rId6"/>
    <p:sldId id="266" r:id="rId7"/>
    <p:sldId id="265" r:id="rId8"/>
    <p:sldId id="267" r:id="rId9"/>
    <p:sldId id="268" r:id="rId10"/>
    <p:sldId id="285" r:id="rId11"/>
    <p:sldId id="286" r:id="rId12"/>
    <p:sldId id="333" r:id="rId13"/>
    <p:sldId id="287" r:id="rId14"/>
    <p:sldId id="288" r:id="rId15"/>
    <p:sldId id="291" r:id="rId16"/>
    <p:sldId id="320" r:id="rId17"/>
    <p:sldId id="321" r:id="rId18"/>
    <p:sldId id="322" r:id="rId19"/>
    <p:sldId id="292" r:id="rId20"/>
    <p:sldId id="289" r:id="rId21"/>
    <p:sldId id="323" r:id="rId22"/>
    <p:sldId id="324" r:id="rId23"/>
    <p:sldId id="327" r:id="rId24"/>
    <p:sldId id="337" r:id="rId25"/>
    <p:sldId id="338" r:id="rId26"/>
    <p:sldId id="326" r:id="rId27"/>
    <p:sldId id="335" r:id="rId28"/>
    <p:sldId id="336" r:id="rId29"/>
    <p:sldId id="330" r:id="rId30"/>
    <p:sldId id="319" r:id="rId3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EF766B-A5FC-F0E3-400C-0521388A12FF}" v="48" dt="2024-07-14T17:00:58.001"/>
    <p1510:client id="{E4EC0F1E-A035-C67B-3AE5-43D955399B14}" v="1" dt="2024-07-14T14:26:36.8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78" d="100"/>
          <a:sy n="78" d="100"/>
        </p:scale>
        <p:origin x="161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6E29FE1A-9731-797F-6EA4-9B908A84F1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F05837D0-047A-C613-1CCE-580C40388E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C822EA-1619-B746-94F1-19C16C90EF39}" type="datetimeFigureOut">
              <a:rPr lang="it-IT" smtClean="0"/>
              <a:t>16/07/2024</a:t>
            </a:fld>
            <a:endParaRPr lang="it-IT"/>
          </a:p>
        </p:txBody>
      </p:sp>
      <p:sp>
        <p:nvSpPr>
          <p:cNvPr id="4" name="Segnaposto piè di pagina 3">
            <a:extLst>
              <a:ext uri="{FF2B5EF4-FFF2-40B4-BE49-F238E27FC236}">
                <a16:creationId xmlns:a16="http://schemas.microsoft.com/office/drawing/2014/main" id="{579076BD-2E03-96B2-1B1A-440D2A1D37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17BCDC00-98E9-8611-3DD9-47C4A7B920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B0C75E-AA95-6A46-B7A4-70FE614505C5}" type="slidenum">
              <a:rPr lang="it-IT" smtClean="0"/>
              <a:t>‹N›</a:t>
            </a:fld>
            <a:endParaRPr lang="it-IT"/>
          </a:p>
        </p:txBody>
      </p:sp>
    </p:spTree>
    <p:extLst>
      <p:ext uri="{BB962C8B-B14F-4D97-AF65-F5344CB8AC3E}">
        <p14:creationId xmlns:p14="http://schemas.microsoft.com/office/powerpoint/2010/main" val="26278318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91F6A-0498-3243-AB16-12416AACFB97}" type="datetimeFigureOut">
              <a:rPr lang="it-IT" smtClean="0"/>
              <a:t>16/07/2024</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E4C98-9B88-9246-A613-D2D3AE3F0911}" type="slidenum">
              <a:rPr lang="it-IT" smtClean="0"/>
              <a:t>‹N›</a:t>
            </a:fld>
            <a:endParaRPr lang="it-IT"/>
          </a:p>
        </p:txBody>
      </p:sp>
    </p:spTree>
    <p:extLst>
      <p:ext uri="{BB962C8B-B14F-4D97-AF65-F5344CB8AC3E}">
        <p14:creationId xmlns:p14="http://schemas.microsoft.com/office/powerpoint/2010/main" val="44858515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321839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L’obiettivo di questo progetto è di costruire e analizzare la robustezza e la stabilità del sistema di controllo di un drone, in particolare l’ANT-X. Considerando la dinamica su un singolo asse. </a:t>
            </a:r>
          </a:p>
        </p:txBody>
      </p:sp>
    </p:spTree>
    <p:extLst>
      <p:ext uri="{BB962C8B-B14F-4D97-AF65-F5344CB8AC3E}">
        <p14:creationId xmlns:p14="http://schemas.microsoft.com/office/powerpoint/2010/main" val="66154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84546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523641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Remember to talk about the two scopes</a:t>
            </a:r>
          </a:p>
        </p:txBody>
      </p:sp>
    </p:spTree>
    <p:extLst>
      <p:ext uri="{BB962C8B-B14F-4D97-AF65-F5344CB8AC3E}">
        <p14:creationId xmlns:p14="http://schemas.microsoft.com/office/powerpoint/2010/main" val="212588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030673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Come back to </a:t>
            </a:r>
            <a:r>
              <a:rPr lang="it-IT" err="1"/>
              <a:t>simulink</a:t>
            </a:r>
            <a:r>
              <a:rPr lang="it-IT"/>
              <a:t> model slide in </a:t>
            </a:r>
            <a:r>
              <a:rPr lang="it-IT" err="1"/>
              <a:t>order</a:t>
            </a:r>
            <a:r>
              <a:rPr lang="it-IT"/>
              <a:t> to show </a:t>
            </a:r>
            <a:r>
              <a:rPr lang="it-IT" err="1"/>
              <a:t>what</a:t>
            </a:r>
            <a:r>
              <a:rPr lang="it-IT"/>
              <a:t> </a:t>
            </a:r>
            <a:r>
              <a:rPr lang="it-IT" err="1"/>
              <a:t>we</a:t>
            </a:r>
            <a:r>
              <a:rPr lang="it-IT"/>
              <a:t> </a:t>
            </a:r>
            <a:r>
              <a:rPr lang="it-IT" err="1"/>
              <a:t>mean</a:t>
            </a:r>
            <a:r>
              <a:rPr lang="it-IT"/>
              <a:t> with </a:t>
            </a:r>
            <a:r>
              <a:rPr lang="it-IT" err="1"/>
              <a:t>this</a:t>
            </a:r>
            <a:endParaRPr lang="it-IT"/>
          </a:p>
        </p:txBody>
      </p:sp>
    </p:spTree>
    <p:extLst>
      <p:ext uri="{BB962C8B-B14F-4D97-AF65-F5344CB8AC3E}">
        <p14:creationId xmlns:p14="http://schemas.microsoft.com/office/powerpoint/2010/main" val="709561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Probably delete this slide</a:t>
            </a:r>
          </a:p>
        </p:txBody>
      </p:sp>
    </p:spTree>
    <p:extLst>
      <p:ext uri="{BB962C8B-B14F-4D97-AF65-F5344CB8AC3E}">
        <p14:creationId xmlns:p14="http://schemas.microsoft.com/office/powerpoint/2010/main" val="1003897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Marzorati, Smurra</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Marzorati, Smurra</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1491114" cy="276999"/>
          </a:xfrm>
          <a:prstGeom prst="rect">
            <a:avLst/>
          </a:prstGeom>
          <a:noFill/>
        </p:spPr>
        <p:txBody>
          <a:bodyPr wrap="none" rtlCol="0">
            <a:spAutoFit/>
          </a:bodyPr>
          <a:lstStyle/>
          <a:p>
            <a:r>
              <a:rPr lang="it-IT" sz="1200" b="1" baseline="0">
                <a:solidFill>
                  <a:srgbClr val="FFFFFF"/>
                </a:solidFill>
                <a:latin typeface="Arial"/>
                <a:cs typeface="Arial"/>
              </a:rPr>
              <a:t>Marzorati, Smurra</a:t>
            </a: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Marzorati, Smurra</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Marzorati, Smurra</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r>
              <a:rPr lang="it-IT"/>
              <a:t>Marzorati, Smurra</a:t>
            </a:r>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r>
              <a:rPr lang="it-IT"/>
              <a:t>Marzorati, Smurra</a:t>
            </a:r>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r>
              <a:rPr lang="it-IT"/>
              <a:t>Marzorati, Smurra</a:t>
            </a:r>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Marzorati, Smurra</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Marzorati, Smurra</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GB" sz="2200" b="1" kern="1200">
                <a:solidFill>
                  <a:schemeClr val="bg1"/>
                </a:solidFill>
                <a:effectLst/>
                <a:latin typeface="Arial"/>
                <a:ea typeface="+mj-ea"/>
                <a:cs typeface="Arial"/>
              </a:rPr>
              <a:t>Aerospace Control System - Final Project</a:t>
            </a:r>
            <a:endParaRPr lang="it-IT" sz="2800"/>
          </a:p>
        </p:txBody>
      </p:sp>
      <p:sp>
        <p:nvSpPr>
          <p:cNvPr id="11" name="Sottotitolo 10"/>
          <p:cNvSpPr>
            <a:spLocks noGrp="1"/>
          </p:cNvSpPr>
          <p:nvPr>
            <p:ph type="subTitle" idx="4294967295"/>
          </p:nvPr>
        </p:nvSpPr>
        <p:spPr>
          <a:xfrm>
            <a:off x="641534" y="5118100"/>
            <a:ext cx="7772400" cy="1333500"/>
          </a:xfrm>
        </p:spPr>
        <p:txBody>
          <a:bodyPr>
            <a:normAutofit/>
          </a:bodyPr>
          <a:lstStyle/>
          <a:p>
            <a:pPr rtl="0" eaLnBrk="1" latinLnBrk="0" hangingPunct="1"/>
            <a:r>
              <a:rPr lang="en-GB" sz="2200" kern="1200">
                <a:solidFill>
                  <a:schemeClr val="tx1"/>
                </a:solidFill>
                <a:effectLst/>
                <a:latin typeface="Arial"/>
                <a:ea typeface="+mn-ea"/>
                <a:cs typeface="Arial"/>
              </a:rPr>
              <a:t>Milan, 15 February 2024</a:t>
            </a:r>
            <a:endParaRPr lang="it-IT">
              <a:effectLst/>
            </a:endParaRP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482436" y="4425004"/>
            <a:ext cx="8086282" cy="1121749"/>
          </a:xfrm>
          <a:prstGeom prst="rect">
            <a:avLst/>
          </a:prstGeom>
        </p:spPr>
        <p:txBody>
          <a:bodyPr lIns="91440" tIns="45720" rIns="91440" bIns="45720" anchor="t">
            <a:normAutofit fontScale="85000" lnSpcReduction="20000"/>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en-GB">
                <a:latin typeface="Cambria Math"/>
                <a:ea typeface="Cambria Math"/>
              </a:rPr>
              <a:t>Estimation and Learning in Aerospace- Final Project</a:t>
            </a:r>
          </a:p>
          <a:p>
            <a:pPr algn="ctr"/>
            <a:r>
              <a:rPr lang="en-GB" sz="2000">
                <a:latin typeface="Cambria Math"/>
                <a:ea typeface="Cambria Math"/>
              </a:rPr>
              <a:t>Milan, April 2024</a:t>
            </a:r>
            <a:endParaRPr lang="en-GB" sz="2200">
              <a:latin typeface="Cambria Math"/>
              <a:ea typeface="Cambria Math"/>
            </a:endParaRPr>
          </a:p>
        </p:txBody>
      </p:sp>
      <p:sp>
        <p:nvSpPr>
          <p:cNvPr id="133" name="Sottotitolo 2"/>
          <p:cNvSpPr txBox="1">
            <a:spLocks/>
          </p:cNvSpPr>
          <p:nvPr/>
        </p:nvSpPr>
        <p:spPr>
          <a:xfrm>
            <a:off x="2889570" y="5524500"/>
            <a:ext cx="3272013" cy="1333500"/>
          </a:xfrm>
          <a:prstGeom prst="rect">
            <a:avLst/>
          </a:prstGeom>
        </p:spPr>
        <p:txBody>
          <a:bodyPr lIns="91440" tIns="45720" rIns="91440" bIns="45720" anchor="t"/>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it-IT" sz="2000">
                <a:solidFill>
                  <a:schemeClr val="bg1"/>
                </a:solidFill>
                <a:latin typeface="Cambria Math"/>
                <a:ea typeface="Cambria Math"/>
              </a:rPr>
              <a:t>Marzorati Emanuele</a:t>
            </a:r>
            <a:endParaRPr lang="it-IT" sz="2000">
              <a:solidFill>
                <a:schemeClr val="bg1"/>
              </a:solidFill>
              <a:latin typeface="Cambria Math" panose="02040503050406030204" pitchFamily="18" charset="0"/>
              <a:ea typeface="Cambria Math" panose="02040503050406030204" pitchFamily="18" charset="0"/>
            </a:endParaRPr>
          </a:p>
          <a:p>
            <a:pPr algn="ctr"/>
            <a:r>
              <a:rPr lang="it-IT" sz="2000" err="1">
                <a:solidFill>
                  <a:schemeClr val="bg1"/>
                </a:solidFill>
                <a:latin typeface="Cambria Math"/>
                <a:ea typeface="Cambria Math"/>
              </a:rPr>
              <a:t>Smurra</a:t>
            </a:r>
            <a:r>
              <a:rPr lang="it-IT" sz="2000">
                <a:solidFill>
                  <a:schemeClr val="bg1"/>
                </a:solidFill>
                <a:latin typeface="Cambria Math"/>
                <a:ea typeface="Cambria Math"/>
              </a:rPr>
              <a:t> Tiberio Antonio</a:t>
            </a:r>
            <a:endParaRPr lang="it-IT" sz="2000">
              <a:solidFill>
                <a:schemeClr val="bg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olo 1"/>
          <p:cNvSpPr txBox="1">
            <a:spLocks noGrp="1"/>
          </p:cNvSpPr>
          <p:nvPr>
            <p:ph type="title"/>
          </p:nvPr>
        </p:nvSpPr>
        <p:spPr>
          <a:xfrm>
            <a:off x="288521" y="139165"/>
            <a:ext cx="8581043" cy="840400"/>
          </a:xfrm>
          <a:prstGeom prst="rect">
            <a:avLst/>
          </a:prstGeom>
        </p:spPr>
        <p:txBody>
          <a:bodyPr>
            <a:normAutofit/>
          </a:bodyPr>
          <a:lstStyle/>
          <a:p>
            <a:r>
              <a:rPr lang="it-IT" sz="2800">
                <a:latin typeface="Cambria Math" panose="02040503050406030204" pitchFamily="18" charset="0"/>
                <a:ea typeface="Cambria Math" panose="02040503050406030204" pitchFamily="18" charset="0"/>
              </a:rPr>
              <a:t>Task 1: Model Identification</a:t>
            </a:r>
          </a:p>
        </p:txBody>
      </p:sp>
      <p:sp>
        <p:nvSpPr>
          <p:cNvPr id="494" name="Segnaposto contenuto 2"/>
          <p:cNvSpPr txBox="1">
            <a:spLocks noGrp="1"/>
          </p:cNvSpPr>
          <p:nvPr>
            <p:ph type="body" idx="1"/>
          </p:nvPr>
        </p:nvSpPr>
        <p:spPr>
          <a:xfrm>
            <a:off x="288521" y="1331496"/>
            <a:ext cx="8445343" cy="1661086"/>
          </a:xfrm>
          <a:prstGeom prst="rect">
            <a:avLst/>
          </a:prstGeom>
        </p:spPr>
        <p:txBody>
          <a:bodyPr lIns="45718" tIns="45718" rIns="45718" bIns="45718" anchor="t">
            <a:normAutofit/>
          </a:bodyPr>
          <a:lstStyle/>
          <a:p>
            <a:pPr algn="just"/>
            <a:endParaRPr lang="en-US"/>
          </a:p>
          <a:p>
            <a:pPr algn="just"/>
            <a:endParaRPr lang="en-US">
              <a:latin typeface="Arial" panose="020B0604020202020204" pitchFamily="34" charset="0"/>
              <a:cs typeface="Arial" panose="020B0604020202020204" pitchFamily="34" charset="0"/>
            </a:endParaRPr>
          </a:p>
        </p:txBody>
      </p:sp>
      <p:pic>
        <p:nvPicPr>
          <p:cNvPr id="3" name="Picture 2" descr="A graph of a wave">
            <a:extLst>
              <a:ext uri="{FF2B5EF4-FFF2-40B4-BE49-F238E27FC236}">
                <a16:creationId xmlns:a16="http://schemas.microsoft.com/office/drawing/2014/main" id="{B799C999-E8AF-E6F8-FC0E-3985ED5E19AE}"/>
              </a:ext>
            </a:extLst>
          </p:cNvPr>
          <p:cNvPicPr>
            <a:picLocks noChangeAspect="1"/>
          </p:cNvPicPr>
          <p:nvPr/>
        </p:nvPicPr>
        <p:blipFill>
          <a:blip r:embed="rId2"/>
          <a:stretch>
            <a:fillRect/>
          </a:stretch>
        </p:blipFill>
        <p:spPr>
          <a:xfrm>
            <a:off x="7042" y="1223962"/>
            <a:ext cx="9144000" cy="4410075"/>
          </a:xfrm>
          <a:prstGeom prst="rect">
            <a:avLst/>
          </a:prstGeom>
        </p:spPr>
      </p:pic>
      <p:sp>
        <p:nvSpPr>
          <p:cNvPr id="2" name="CasellaDiTesto 1">
            <a:extLst>
              <a:ext uri="{FF2B5EF4-FFF2-40B4-BE49-F238E27FC236}">
                <a16:creationId xmlns:a16="http://schemas.microsoft.com/office/drawing/2014/main" id="{1CEB58BC-BFAA-4675-9FE7-65EEE92EB5D3}"/>
              </a:ext>
            </a:extLst>
          </p:cNvPr>
          <p:cNvSpPr txBox="1"/>
          <p:nvPr/>
        </p:nvSpPr>
        <p:spPr>
          <a:xfrm>
            <a:off x="410136" y="5593452"/>
            <a:ext cx="8581043" cy="369332"/>
          </a:xfrm>
          <a:prstGeom prst="rect">
            <a:avLst/>
          </a:prstGeom>
          <a:noFill/>
        </p:spPr>
        <p:txBody>
          <a:bodyPr wrap="square" rtlCol="0">
            <a:spAutoFit/>
          </a:bodyPr>
          <a:lstStyle/>
          <a:p>
            <a:pPr marL="285750" indent="-285750">
              <a:buFont typeface="Arial" panose="020B0604020202020204" pitchFamily="34" charset="0"/>
              <a:buChar char="•"/>
            </a:pPr>
            <a:r>
              <a:rPr lang="it-IT" dirty="0"/>
              <a:t>Output </a:t>
            </a:r>
            <a:r>
              <a:rPr lang="it-IT" dirty="0" err="1"/>
              <a:t>comparison</a:t>
            </a:r>
            <a:r>
              <a:rPr lang="it-IT" dirty="0"/>
              <a:t> in frequency domain.</a:t>
            </a:r>
            <a:endParaRPr lang="en-US" dirty="0"/>
          </a:p>
        </p:txBody>
      </p:sp>
    </p:spTree>
    <p:extLst>
      <p:ext uri="{BB962C8B-B14F-4D97-AF65-F5344CB8AC3E}">
        <p14:creationId xmlns:p14="http://schemas.microsoft.com/office/powerpoint/2010/main" val="2925737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olo 1"/>
          <p:cNvSpPr txBox="1">
            <a:spLocks noGrp="1"/>
          </p:cNvSpPr>
          <p:nvPr>
            <p:ph type="title"/>
          </p:nvPr>
        </p:nvSpPr>
        <p:spPr>
          <a:xfrm>
            <a:off x="288521" y="139165"/>
            <a:ext cx="8581043" cy="840400"/>
          </a:xfrm>
          <a:prstGeom prst="rect">
            <a:avLst/>
          </a:prstGeom>
        </p:spPr>
        <p:txBody>
          <a:bodyPr>
            <a:normAutofit/>
          </a:bodyPr>
          <a:lstStyle/>
          <a:p>
            <a:r>
              <a:rPr lang="it-IT" sz="2800">
                <a:latin typeface="Cambria Math"/>
                <a:ea typeface="Cambria Math"/>
              </a:rPr>
              <a:t>Task 1: </a:t>
            </a:r>
            <a:r>
              <a:rPr lang="it-IT" sz="2800" err="1">
                <a:latin typeface="Cambria Math"/>
                <a:ea typeface="Cambria Math"/>
              </a:rPr>
              <a:t>Uncertainty</a:t>
            </a:r>
            <a:r>
              <a:rPr lang="it-IT" sz="2800">
                <a:latin typeface="Cambria Math"/>
                <a:ea typeface="Cambria Math"/>
              </a:rPr>
              <a:t> Analysis</a:t>
            </a:r>
          </a:p>
        </p:txBody>
      </p:sp>
      <p:pic>
        <p:nvPicPr>
          <p:cNvPr id="3" name="Immagine 2" descr="Immagine che contiene testo, linea, diagramma, Diagramma&#10;&#10;Descrizione generata automaticamente">
            <a:extLst>
              <a:ext uri="{FF2B5EF4-FFF2-40B4-BE49-F238E27FC236}">
                <a16:creationId xmlns:a16="http://schemas.microsoft.com/office/drawing/2014/main" id="{7AD87998-01A3-9675-2B7E-DC78665983AD}"/>
              </a:ext>
            </a:extLst>
          </p:cNvPr>
          <p:cNvPicPr>
            <a:picLocks noChangeAspect="1"/>
          </p:cNvPicPr>
          <p:nvPr/>
        </p:nvPicPr>
        <p:blipFill>
          <a:blip r:embed="rId3"/>
          <a:stretch>
            <a:fillRect/>
          </a:stretch>
        </p:blipFill>
        <p:spPr>
          <a:xfrm>
            <a:off x="0" y="1253536"/>
            <a:ext cx="9021363" cy="4350928"/>
          </a:xfrm>
          <a:prstGeom prst="rect">
            <a:avLst/>
          </a:prstGeom>
        </p:spPr>
      </p:pic>
      <p:sp>
        <p:nvSpPr>
          <p:cNvPr id="4" name="CasellaDiTesto 3">
            <a:extLst>
              <a:ext uri="{FF2B5EF4-FFF2-40B4-BE49-F238E27FC236}">
                <a16:creationId xmlns:a16="http://schemas.microsoft.com/office/drawing/2014/main" id="{7F63A435-06DE-0464-F293-4B478F0157AC}"/>
              </a:ext>
            </a:extLst>
          </p:cNvPr>
          <p:cNvSpPr txBox="1"/>
          <p:nvPr/>
        </p:nvSpPr>
        <p:spPr>
          <a:xfrm>
            <a:off x="288521" y="5643716"/>
            <a:ext cx="8462189" cy="369332"/>
          </a:xfrm>
          <a:prstGeom prst="rect">
            <a:avLst/>
          </a:prstGeom>
          <a:noFill/>
        </p:spPr>
        <p:txBody>
          <a:bodyPr wrap="square" rtlCol="0">
            <a:spAutoFit/>
          </a:bodyPr>
          <a:lstStyle/>
          <a:p>
            <a:pPr marL="285750" indent="-285750">
              <a:buFont typeface="Arial" panose="020B0604020202020204" pitchFamily="34" charset="0"/>
              <a:buChar char="•"/>
            </a:pPr>
            <a:r>
              <a:rPr lang="it-IT" dirty="0"/>
              <a:t> Bode </a:t>
            </a:r>
            <a:r>
              <a:rPr lang="it-IT" dirty="0" err="1"/>
              <a:t>diagram</a:t>
            </a:r>
            <a:r>
              <a:rPr lang="it-IT" dirty="0"/>
              <a:t> of the </a:t>
            </a:r>
            <a:r>
              <a:rPr lang="it-IT" dirty="0" err="1"/>
              <a:t>uncertain</a:t>
            </a:r>
            <a:r>
              <a:rPr lang="it-IT" dirty="0"/>
              <a:t> model(</a:t>
            </a:r>
            <a:r>
              <a:rPr lang="it-IT" dirty="0" err="1"/>
              <a:t>zoomed</a:t>
            </a:r>
            <a:r>
              <a:rPr lang="it-IT" dirty="0"/>
              <a:t>)</a:t>
            </a:r>
            <a:endParaRPr lang="en-US" dirty="0"/>
          </a:p>
        </p:txBody>
      </p:sp>
    </p:spTree>
    <p:extLst>
      <p:ext uri="{BB962C8B-B14F-4D97-AF65-F5344CB8AC3E}">
        <p14:creationId xmlns:p14="http://schemas.microsoft.com/office/powerpoint/2010/main" val="2474758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28BD23-11E9-D861-5A60-FEC567BD00C4}"/>
              </a:ext>
            </a:extLst>
          </p:cNvPr>
          <p:cNvSpPr>
            <a:spLocks noGrp="1"/>
          </p:cNvSpPr>
          <p:nvPr>
            <p:ph type="title"/>
          </p:nvPr>
        </p:nvSpPr>
        <p:spPr/>
        <p:txBody>
          <a:bodyPr/>
          <a:lstStyle/>
          <a:p>
            <a:r>
              <a:rPr lang="en-US"/>
              <a:t>Task 1: Uncertainty Analysis</a:t>
            </a:r>
          </a:p>
        </p:txBody>
      </p:sp>
      <p:pic>
        <p:nvPicPr>
          <p:cNvPr id="5" name="Segnaposto contenuto 4" descr="Immagine che contiene testo, schermata, linea, diagramma&#10;&#10;Descrizione generata automaticamente">
            <a:extLst>
              <a:ext uri="{FF2B5EF4-FFF2-40B4-BE49-F238E27FC236}">
                <a16:creationId xmlns:a16="http://schemas.microsoft.com/office/drawing/2014/main" id="{0C5BE930-A882-C6CB-DB21-EC62508E1247}"/>
              </a:ext>
            </a:extLst>
          </p:cNvPr>
          <p:cNvPicPr>
            <a:picLocks noGrp="1" noChangeAspect="1"/>
          </p:cNvPicPr>
          <p:nvPr>
            <p:ph idx="1"/>
          </p:nvPr>
        </p:nvPicPr>
        <p:blipFill>
          <a:blip r:embed="rId2"/>
          <a:stretch>
            <a:fillRect/>
          </a:stretch>
        </p:blipFill>
        <p:spPr>
          <a:xfrm>
            <a:off x="7042" y="1291840"/>
            <a:ext cx="8862522" cy="4274320"/>
          </a:xfrm>
        </p:spPr>
      </p:pic>
      <p:sp>
        <p:nvSpPr>
          <p:cNvPr id="3" name="CasellaDiTesto 2">
            <a:extLst>
              <a:ext uri="{FF2B5EF4-FFF2-40B4-BE49-F238E27FC236}">
                <a16:creationId xmlns:a16="http://schemas.microsoft.com/office/drawing/2014/main" id="{15047DA8-6791-1547-37C5-061FEF3658D6}"/>
              </a:ext>
            </a:extLst>
          </p:cNvPr>
          <p:cNvSpPr txBox="1"/>
          <p:nvPr/>
        </p:nvSpPr>
        <p:spPr>
          <a:xfrm>
            <a:off x="540774" y="5550861"/>
            <a:ext cx="6086168" cy="369332"/>
          </a:xfrm>
          <a:prstGeom prst="rect">
            <a:avLst/>
          </a:prstGeom>
          <a:noFill/>
        </p:spPr>
        <p:txBody>
          <a:bodyPr wrap="square" rtlCol="0">
            <a:spAutoFit/>
          </a:bodyPr>
          <a:lstStyle/>
          <a:p>
            <a:pPr marL="285750" indent="-285750">
              <a:buFont typeface="Arial" panose="020B0604020202020204" pitchFamily="34" charset="0"/>
              <a:buChar char="•"/>
            </a:pPr>
            <a:r>
              <a:rPr lang="it-IT" dirty="0"/>
              <a:t>Zoom on the </a:t>
            </a:r>
            <a:r>
              <a:rPr lang="it-IT" dirty="0" err="1"/>
              <a:t>unstable</a:t>
            </a:r>
            <a:r>
              <a:rPr lang="it-IT" dirty="0"/>
              <a:t> pole in the </a:t>
            </a:r>
            <a:r>
              <a:rPr lang="it-IT" dirty="0" err="1"/>
              <a:t>uncertain</a:t>
            </a:r>
            <a:r>
              <a:rPr lang="it-IT" dirty="0"/>
              <a:t> model.</a:t>
            </a:r>
            <a:endParaRPr lang="en-US" dirty="0"/>
          </a:p>
        </p:txBody>
      </p:sp>
    </p:spTree>
    <p:extLst>
      <p:ext uri="{BB962C8B-B14F-4D97-AF65-F5344CB8AC3E}">
        <p14:creationId xmlns:p14="http://schemas.microsoft.com/office/powerpoint/2010/main" val="1062371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olo 1"/>
          <p:cNvSpPr txBox="1">
            <a:spLocks noGrp="1"/>
          </p:cNvSpPr>
          <p:nvPr>
            <p:ph type="title"/>
          </p:nvPr>
        </p:nvSpPr>
        <p:spPr>
          <a:xfrm>
            <a:off x="288521" y="139165"/>
            <a:ext cx="8581043" cy="840400"/>
          </a:xfrm>
          <a:prstGeom prst="rect">
            <a:avLst/>
          </a:prstGeom>
        </p:spPr>
        <p:txBody>
          <a:bodyPr>
            <a:normAutofit/>
          </a:bodyPr>
          <a:lstStyle/>
          <a:p>
            <a:r>
              <a:rPr lang="it-IT" sz="2800">
                <a:latin typeface="Cambria Math"/>
                <a:ea typeface="Cambria Math"/>
              </a:rPr>
              <a:t>Task 2: Presentation</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9C9C53EC-4475-2BD6-1C6A-C9CF7DD83966}"/>
                  </a:ext>
                </a:extLst>
              </p:cNvPr>
              <p:cNvSpPr txBox="1"/>
              <p:nvPr/>
            </p:nvSpPr>
            <p:spPr>
              <a:xfrm>
                <a:off x="492534" y="1263149"/>
                <a:ext cx="8158931" cy="49244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ea typeface="Calibri"/>
                    <a:cs typeface="Calibri"/>
                  </a:rPr>
                  <a:t>The model identified in the previous task has to be used to redesign the experiment in order to optimize the accuracy of the model. </a:t>
                </a:r>
              </a:p>
              <a:p>
                <a:endParaRPr lang="it-IT"/>
              </a:p>
              <a:p>
                <a:pPr marL="285750" indent="-285750">
                  <a:buFont typeface="Calibri"/>
                  <a:buChar char="-"/>
                </a:pPr>
                <a:r>
                  <a:rPr lang="it-IT">
                    <a:ea typeface="Calibri"/>
                    <a:cs typeface="Calibri"/>
                  </a:rPr>
                  <a:t>Therefore the task consists in optimizing the input class in order to minimize the performance metrics, the sum of the variances of the estimated parameteres.</a:t>
                </a:r>
              </a:p>
              <a:p>
                <a:endParaRPr lang="it-IT">
                  <a:ea typeface="Calibri"/>
                  <a:cs typeface="Calibri"/>
                </a:endParaRPr>
              </a:p>
              <a:p>
                <a:pPr marL="285750" indent="-285750">
                  <a:buFont typeface="Calibri"/>
                  <a:buChar char="-"/>
                </a:pPr>
                <a:r>
                  <a:rPr lang="it-IT">
                    <a:ea typeface="Calibri"/>
                    <a:cs typeface="Calibri"/>
                  </a:rPr>
                  <a:t>The choosen input class </a:t>
                </a:r>
                <a14:m>
                  <m:oMath xmlns:m="http://schemas.openxmlformats.org/officeDocument/2006/math">
                    <m:r>
                      <a:rPr lang="it-IT" b="0" i="1" smtClean="0">
                        <a:latin typeface="Cambria Math" panose="02040503050406030204" pitchFamily="18" charset="0"/>
                        <a:ea typeface="Calibri"/>
                        <a:cs typeface="Calibri"/>
                      </a:rPr>
                      <m:t>𝑢</m:t>
                    </m:r>
                    <m:r>
                      <a:rPr lang="it-IT" b="0" i="1" smtClean="0">
                        <a:latin typeface="Cambria Math" panose="02040503050406030204" pitchFamily="18" charset="0"/>
                        <a:ea typeface="Calibri"/>
                        <a:cs typeface="Calibri"/>
                      </a:rPr>
                      <m:t>=</m:t>
                    </m:r>
                    <m:r>
                      <a:rPr lang="it-IT" b="0" i="1" smtClean="0">
                        <a:latin typeface="Cambria Math" panose="02040503050406030204" pitchFamily="18" charset="0"/>
                        <a:ea typeface="Calibri"/>
                        <a:cs typeface="Calibri"/>
                      </a:rPr>
                      <m:t>𝑢</m:t>
                    </m:r>
                    <m:d>
                      <m:dPr>
                        <m:ctrlPr>
                          <a:rPr lang="it-IT" b="0" i="1" smtClean="0">
                            <a:latin typeface="Cambria Math" panose="02040503050406030204" pitchFamily="18" charset="0"/>
                            <a:ea typeface="Calibri"/>
                            <a:cs typeface="Calibri"/>
                          </a:rPr>
                        </m:ctrlPr>
                      </m:dPr>
                      <m:e>
                        <m:r>
                          <a:rPr lang="it-IT" b="0" i="1" smtClean="0">
                            <a:latin typeface="Cambria Math" panose="02040503050406030204" pitchFamily="18" charset="0"/>
                            <a:ea typeface="Calibri"/>
                            <a:cs typeface="Calibri"/>
                          </a:rPr>
                          <m:t>𝑡</m:t>
                        </m:r>
                        <m:r>
                          <a:rPr lang="it-IT" b="0" i="1" smtClean="0">
                            <a:latin typeface="Cambria Math" panose="02040503050406030204" pitchFamily="18" charset="0"/>
                            <a:ea typeface="Calibri"/>
                            <a:cs typeface="Calibri"/>
                          </a:rPr>
                          <m:t>, </m:t>
                        </m:r>
                        <m:r>
                          <a:rPr lang="it-IT" b="0" i="1" smtClean="0">
                            <a:latin typeface="Cambria Math" panose="02040503050406030204" pitchFamily="18" charset="0"/>
                            <a:ea typeface="Cambria Math" panose="02040503050406030204" pitchFamily="18" charset="0"/>
                            <a:cs typeface="Calibri"/>
                          </a:rPr>
                          <m:t>𝜂</m:t>
                        </m:r>
                      </m:e>
                    </m:d>
                    <m:r>
                      <a:rPr lang="it-IT" b="0" i="1" smtClean="0">
                        <a:latin typeface="Cambria Math" panose="02040503050406030204" pitchFamily="18" charset="0"/>
                        <a:ea typeface="Cambria Math" panose="02040503050406030204" pitchFamily="18" charset="0"/>
                        <a:cs typeface="Calibri"/>
                      </a:rPr>
                      <m:t>=0.1 </m:t>
                    </m:r>
                    <m:func>
                      <m:funcPr>
                        <m:ctrlPr>
                          <a:rPr lang="it-IT" b="0" i="1" smtClean="0">
                            <a:latin typeface="Cambria Math" panose="02040503050406030204" pitchFamily="18" charset="0"/>
                            <a:ea typeface="Cambria Math" panose="02040503050406030204" pitchFamily="18" charset="0"/>
                            <a:cs typeface="Calibri"/>
                          </a:rPr>
                        </m:ctrlPr>
                      </m:funcPr>
                      <m:fName>
                        <m:r>
                          <m:rPr>
                            <m:sty m:val="p"/>
                          </m:rPr>
                          <a:rPr lang="it-IT" b="0" i="0" smtClean="0">
                            <a:latin typeface="Cambria Math" panose="02040503050406030204" pitchFamily="18" charset="0"/>
                            <a:ea typeface="Cambria Math" panose="02040503050406030204" pitchFamily="18" charset="0"/>
                            <a:cs typeface="Calibri"/>
                          </a:rPr>
                          <m:t>sin</m:t>
                        </m:r>
                      </m:fName>
                      <m:e>
                        <m:r>
                          <a:rPr lang="it-IT" b="0" i="1" smtClean="0">
                            <a:latin typeface="Cambria Math" panose="02040503050406030204" pitchFamily="18" charset="0"/>
                            <a:ea typeface="Cambria Math" panose="02040503050406030204" pitchFamily="18" charset="0"/>
                            <a:cs typeface="Calibri"/>
                          </a:rPr>
                          <m:t>(2</m:t>
                        </m:r>
                        <m:r>
                          <a:rPr lang="it-IT" b="0" i="1" smtClean="0">
                            <a:latin typeface="Cambria Math" panose="02040503050406030204" pitchFamily="18" charset="0"/>
                            <a:ea typeface="Cambria Math" panose="02040503050406030204" pitchFamily="18" charset="0"/>
                            <a:cs typeface="Calibri"/>
                          </a:rPr>
                          <m:t>𝜋</m:t>
                        </m:r>
                        <m:r>
                          <a:rPr lang="it-IT" b="0" i="1" smtClean="0">
                            <a:latin typeface="Cambria Math" panose="02040503050406030204" pitchFamily="18" charset="0"/>
                            <a:ea typeface="Cambria Math" panose="02040503050406030204" pitchFamily="18" charset="0"/>
                            <a:cs typeface="Calibri"/>
                          </a:rPr>
                          <m:t>𝑓</m:t>
                        </m:r>
                        <m:d>
                          <m:dPr>
                            <m:ctrlPr>
                              <a:rPr lang="it-IT" b="0" i="1" smtClean="0">
                                <a:latin typeface="Cambria Math" panose="02040503050406030204" pitchFamily="18" charset="0"/>
                                <a:ea typeface="Cambria Math" panose="02040503050406030204" pitchFamily="18" charset="0"/>
                                <a:cs typeface="Calibri"/>
                              </a:rPr>
                            </m:ctrlPr>
                          </m:dPr>
                          <m:e>
                            <m:r>
                              <a:rPr lang="it-IT" b="0" i="1" smtClean="0">
                                <a:latin typeface="Cambria Math" panose="02040503050406030204" pitchFamily="18" charset="0"/>
                                <a:ea typeface="Cambria Math" panose="02040503050406030204" pitchFamily="18" charset="0"/>
                                <a:cs typeface="Calibri"/>
                              </a:rPr>
                              <m:t>𝑡</m:t>
                            </m:r>
                          </m:e>
                        </m:d>
                        <m:r>
                          <a:rPr lang="it-IT" b="0" i="1" smtClean="0">
                            <a:latin typeface="Cambria Math" panose="02040503050406030204" pitchFamily="18" charset="0"/>
                            <a:ea typeface="Cambria Math" panose="02040503050406030204" pitchFamily="18" charset="0"/>
                            <a:cs typeface="Calibri"/>
                          </a:rPr>
                          <m:t>𝑡</m:t>
                        </m:r>
                        <m:r>
                          <a:rPr lang="it-IT" b="0" i="1" smtClean="0">
                            <a:latin typeface="Cambria Math" panose="02040503050406030204" pitchFamily="18" charset="0"/>
                            <a:ea typeface="Cambria Math" panose="02040503050406030204" pitchFamily="18" charset="0"/>
                            <a:cs typeface="Calibri"/>
                          </a:rPr>
                          <m:t>)</m:t>
                        </m:r>
                      </m:e>
                    </m:func>
                  </m:oMath>
                </a14:m>
                <a:r>
                  <a:rPr lang="it-IT">
                    <a:ea typeface="Calibri"/>
                    <a:cs typeface="Calibri"/>
                  </a:rPr>
                  <a:t> with </a:t>
                </a:r>
                <a14:m>
                  <m:oMath xmlns:m="http://schemas.openxmlformats.org/officeDocument/2006/math">
                    <m:r>
                      <a:rPr lang="it-IT" b="0" i="1" smtClean="0">
                        <a:latin typeface="Cambria Math" panose="02040503050406030204" pitchFamily="18" charset="0"/>
                        <a:ea typeface="Calibri"/>
                        <a:cs typeface="Calibri"/>
                      </a:rPr>
                      <m:t>𝑓</m:t>
                    </m:r>
                    <m:d>
                      <m:dPr>
                        <m:ctrlPr>
                          <a:rPr lang="it-IT" b="0" i="1" smtClean="0">
                            <a:latin typeface="Cambria Math" panose="02040503050406030204" pitchFamily="18" charset="0"/>
                            <a:ea typeface="Calibri"/>
                            <a:cs typeface="Calibri"/>
                          </a:rPr>
                        </m:ctrlPr>
                      </m:dPr>
                      <m:e>
                        <m:r>
                          <a:rPr lang="it-IT" b="0" i="1" smtClean="0">
                            <a:latin typeface="Cambria Math" panose="02040503050406030204" pitchFamily="18" charset="0"/>
                            <a:ea typeface="Calibri"/>
                            <a:cs typeface="Calibri"/>
                          </a:rPr>
                          <m:t>𝑡</m:t>
                        </m:r>
                      </m:e>
                    </m:d>
                    <m:r>
                      <a:rPr lang="it-IT" b="0" i="1" smtClean="0">
                        <a:latin typeface="Cambria Math" panose="02040503050406030204" pitchFamily="18" charset="0"/>
                        <a:ea typeface="Calibri"/>
                        <a:cs typeface="Calibri"/>
                      </a:rPr>
                      <m:t>=</m:t>
                    </m:r>
                    <m:r>
                      <a:rPr lang="it-IT" b="0" i="1" smtClean="0">
                        <a:latin typeface="Cambria Math" panose="02040503050406030204" pitchFamily="18" charset="0"/>
                        <a:ea typeface="Calibri"/>
                        <a:cs typeface="Calibri"/>
                      </a:rPr>
                      <m:t>𝑓</m:t>
                    </m:r>
                    <m:r>
                      <a:rPr lang="it-IT" b="0" i="1" baseline="-25000" smtClean="0">
                        <a:latin typeface="Cambria Math" panose="02040503050406030204" pitchFamily="18" charset="0"/>
                        <a:ea typeface="Calibri"/>
                        <a:cs typeface="Calibri"/>
                      </a:rPr>
                      <m:t>1 </m:t>
                    </m:r>
                  </m:oMath>
                </a14:m>
                <a:r>
                  <a:rPr lang="it-IT">
                    <a:ea typeface="Calibri"/>
                    <a:cs typeface="Calibri"/>
                  </a:rPr>
                  <a:t>+ </a:t>
                </a:r>
                <a14:m>
                  <m:oMath xmlns:m="http://schemas.openxmlformats.org/officeDocument/2006/math">
                    <m:f>
                      <m:fPr>
                        <m:ctrlPr>
                          <a:rPr lang="it-IT" i="1" smtClean="0">
                            <a:latin typeface="Cambria Math" panose="02040503050406030204" pitchFamily="18" charset="0"/>
                            <a:ea typeface="Calibri"/>
                            <a:cs typeface="Calibri"/>
                          </a:rPr>
                        </m:ctrlPr>
                      </m:fPr>
                      <m:num>
                        <m:r>
                          <a:rPr lang="it-IT" b="0" i="1" smtClean="0">
                            <a:latin typeface="Cambria Math" panose="02040503050406030204" pitchFamily="18" charset="0"/>
                            <a:ea typeface="Calibri"/>
                            <a:cs typeface="Calibri"/>
                          </a:rPr>
                          <m:t>𝑓</m:t>
                        </m:r>
                        <m:r>
                          <a:rPr lang="it-IT" b="0" i="1" baseline="-25000" smtClean="0">
                            <a:latin typeface="Cambria Math" panose="02040503050406030204" pitchFamily="18" charset="0"/>
                            <a:ea typeface="Calibri"/>
                            <a:cs typeface="Calibri"/>
                          </a:rPr>
                          <m:t>2</m:t>
                        </m:r>
                        <m:r>
                          <a:rPr lang="it-IT" b="0" i="1" smtClean="0">
                            <a:latin typeface="Cambria Math" panose="02040503050406030204" pitchFamily="18" charset="0"/>
                            <a:ea typeface="Calibri"/>
                            <a:cs typeface="Calibri"/>
                          </a:rPr>
                          <m:t>−</m:t>
                        </m:r>
                        <m:r>
                          <a:rPr lang="it-IT" b="0" i="1" smtClean="0">
                            <a:latin typeface="Cambria Math" panose="02040503050406030204" pitchFamily="18" charset="0"/>
                            <a:ea typeface="Calibri"/>
                            <a:cs typeface="Calibri"/>
                          </a:rPr>
                          <m:t>𝑓</m:t>
                        </m:r>
                        <m:r>
                          <a:rPr lang="it-IT" b="0" i="1" baseline="-25000" smtClean="0">
                            <a:latin typeface="Cambria Math" panose="02040503050406030204" pitchFamily="18" charset="0"/>
                            <a:ea typeface="Calibri"/>
                            <a:cs typeface="Calibri"/>
                          </a:rPr>
                          <m:t>1</m:t>
                        </m:r>
                      </m:num>
                      <m:den>
                        <m:r>
                          <a:rPr lang="it-IT" b="0" i="1" smtClean="0">
                            <a:latin typeface="Cambria Math" panose="02040503050406030204" pitchFamily="18" charset="0"/>
                            <a:ea typeface="Calibri"/>
                            <a:cs typeface="Calibri"/>
                          </a:rPr>
                          <m:t>𝑇</m:t>
                        </m:r>
                      </m:den>
                    </m:f>
                    <m:r>
                      <a:rPr lang="it-IT" b="0" i="1" smtClean="0">
                        <a:latin typeface="Cambria Math" panose="02040503050406030204" pitchFamily="18" charset="0"/>
                        <a:ea typeface="Calibri"/>
                        <a:cs typeface="Calibri"/>
                      </a:rPr>
                      <m:t> </m:t>
                    </m:r>
                    <m:r>
                      <a:rPr lang="it-IT" b="0" i="1" smtClean="0">
                        <a:latin typeface="Cambria Math" panose="02040503050406030204" pitchFamily="18" charset="0"/>
                        <a:ea typeface="Calibri"/>
                        <a:cs typeface="Calibri"/>
                      </a:rPr>
                      <m:t>𝑡</m:t>
                    </m:r>
                    <m:r>
                      <a:rPr lang="it-IT" b="0" i="1" smtClean="0">
                        <a:latin typeface="Cambria Math" panose="02040503050406030204" pitchFamily="18" charset="0"/>
                        <a:ea typeface="Calibri"/>
                        <a:cs typeface="Calibri"/>
                      </a:rPr>
                      <m:t>,  </m:t>
                    </m:r>
                    <m:r>
                      <a:rPr lang="it-IT" b="0" i="1" smtClean="0">
                        <a:latin typeface="Cambria Math" panose="02040503050406030204" pitchFamily="18" charset="0"/>
                        <a:ea typeface="Cambria Math" panose="02040503050406030204" pitchFamily="18" charset="0"/>
                        <a:cs typeface="Calibri"/>
                      </a:rPr>
                      <m:t>𝜂</m:t>
                    </m:r>
                    <m:r>
                      <a:rPr lang="it-IT" b="0" i="1" smtClean="0">
                        <a:latin typeface="Cambria Math" panose="02040503050406030204" pitchFamily="18" charset="0"/>
                        <a:ea typeface="Cambria Math" panose="02040503050406030204" pitchFamily="18" charset="0"/>
                        <a:cs typeface="Calibri"/>
                      </a:rPr>
                      <m:t>=[</m:t>
                    </m:r>
                    <m:r>
                      <a:rPr lang="it-IT" i="1">
                        <a:latin typeface="Cambria Math" panose="02040503050406030204" pitchFamily="18" charset="0"/>
                        <a:ea typeface="Calibri"/>
                        <a:cs typeface="Calibri"/>
                      </a:rPr>
                      <m:t>𝑓</m:t>
                    </m:r>
                    <m:r>
                      <a:rPr lang="it-IT" i="1" baseline="-25000">
                        <a:latin typeface="Cambria Math" panose="02040503050406030204" pitchFamily="18" charset="0"/>
                        <a:ea typeface="Calibri"/>
                        <a:cs typeface="Calibri"/>
                      </a:rPr>
                      <m:t>1</m:t>
                    </m:r>
                    <m:r>
                      <a:rPr lang="it-IT" b="0" i="1" smtClean="0">
                        <a:latin typeface="Cambria Math" panose="02040503050406030204" pitchFamily="18" charset="0"/>
                        <a:ea typeface="Cambria Math" panose="02040503050406030204" pitchFamily="18" charset="0"/>
                        <a:cs typeface="Calibri"/>
                      </a:rPr>
                      <m:t>,  </m:t>
                    </m:r>
                    <m:r>
                      <a:rPr lang="it-IT" i="1">
                        <a:latin typeface="Cambria Math" panose="02040503050406030204" pitchFamily="18" charset="0"/>
                        <a:ea typeface="Calibri"/>
                        <a:cs typeface="Calibri"/>
                      </a:rPr>
                      <m:t>𝑓</m:t>
                    </m:r>
                    <m:r>
                      <a:rPr lang="it-IT" i="1" baseline="-25000">
                        <a:latin typeface="Cambria Math" panose="02040503050406030204" pitchFamily="18" charset="0"/>
                        <a:ea typeface="Calibri"/>
                        <a:cs typeface="Calibri"/>
                      </a:rPr>
                      <m:t>2</m:t>
                    </m:r>
                    <m:r>
                      <a:rPr lang="it-IT" b="0" i="1" baseline="-25000" smtClean="0">
                        <a:latin typeface="Cambria Math" panose="02040503050406030204" pitchFamily="18" charset="0"/>
                        <a:ea typeface="Calibri"/>
                        <a:cs typeface="Calibri"/>
                      </a:rPr>
                      <m:t> </m:t>
                    </m:r>
                    <m:r>
                      <a:rPr lang="it-IT" b="0" i="1" smtClean="0">
                        <a:latin typeface="Cambria Math" panose="02040503050406030204" pitchFamily="18" charset="0"/>
                        <a:ea typeface="Cambria Math" panose="02040503050406030204" pitchFamily="18" charset="0"/>
                        <a:cs typeface="Calibri"/>
                      </a:rPr>
                      <m:t>,  </m:t>
                    </m:r>
                    <m:r>
                      <a:rPr lang="it-IT" b="0" i="1" smtClean="0">
                        <a:latin typeface="Cambria Math" panose="02040503050406030204" pitchFamily="18" charset="0"/>
                        <a:ea typeface="Cambria Math" panose="02040503050406030204" pitchFamily="18" charset="0"/>
                        <a:cs typeface="Calibri"/>
                      </a:rPr>
                      <m:t>𝑇</m:t>
                    </m:r>
                    <m:r>
                      <a:rPr lang="it-IT" b="0" i="1" baseline="-25000" smtClean="0">
                        <a:latin typeface="Cambria Math" panose="02040503050406030204" pitchFamily="18" charset="0"/>
                        <a:ea typeface="Calibri"/>
                        <a:cs typeface="Calibri"/>
                      </a:rPr>
                      <m:t> </m:t>
                    </m:r>
                    <m:r>
                      <a:rPr lang="it-IT" b="0" i="1" smtClean="0">
                        <a:latin typeface="Cambria Math" panose="02040503050406030204" pitchFamily="18" charset="0"/>
                        <a:ea typeface="Cambria Math" panose="02040503050406030204" pitchFamily="18" charset="0"/>
                        <a:cs typeface="Calibri"/>
                      </a:rPr>
                      <m:t>]</m:t>
                    </m:r>
                  </m:oMath>
                </a14:m>
                <a:r>
                  <a:rPr lang="it-IT">
                    <a:ea typeface="Calibri"/>
                    <a:cs typeface="Calibri"/>
                  </a:rPr>
                  <a:t> </a:t>
                </a:r>
              </a:p>
              <a:p>
                <a:endParaRPr lang="it-IT">
                  <a:ea typeface="Calibri"/>
                  <a:cs typeface="Calibri"/>
                </a:endParaRPr>
              </a:p>
              <a:p>
                <a:pPr marL="285750" indent="-285750">
                  <a:buFont typeface="Calibri"/>
                  <a:buChar char="-"/>
                </a:pPr>
                <a:r>
                  <a:rPr lang="it-IT">
                    <a:ea typeface="Calibri"/>
                    <a:cs typeface="Calibri"/>
                  </a:rPr>
                  <a:t>The second part of Task 2 is a Robust Experiment Design, consisting in the optimization of the input sequence robustly. In order to achive this results it has to be exploited a Scenario Based Optimization.</a:t>
                </a:r>
              </a:p>
              <a:p>
                <a:endParaRPr lang="it-IT">
                  <a:ea typeface="Calibri"/>
                  <a:cs typeface="Calibri"/>
                </a:endParaRPr>
              </a:p>
              <a:p>
                <a:pPr marL="285750" indent="-285750">
                  <a:buFontTx/>
                  <a:buChar char="-"/>
                </a:pPr>
                <a:r>
                  <a:rPr lang="it-IT">
                    <a:ea typeface="Calibri"/>
                    <a:cs typeface="Calibri"/>
                  </a:rPr>
                  <a:t>Multiple scenarios or realizations of uncertain parameters to find a solution that performs well on average across these scenarios.</a:t>
                </a:r>
              </a:p>
              <a:p>
                <a:pPr marL="285750" indent="-285750">
                  <a:buFontTx/>
                  <a:buChar char="-"/>
                </a:pPr>
                <a:endParaRPr lang="it-IT">
                  <a:ea typeface="Calibri"/>
                  <a:cs typeface="Calibri"/>
                </a:endParaRPr>
              </a:p>
              <a:p>
                <a:pPr marL="285750" indent="-285750">
                  <a:buFontTx/>
                  <a:buChar char="-"/>
                </a:pPr>
                <a:r>
                  <a:rPr lang="it-IT">
                    <a:ea typeface="Calibri"/>
                    <a:cs typeface="Calibri"/>
                  </a:rPr>
                  <a:t>Monte Carlo simulations are used to cover a representative set of scenarios.</a:t>
                </a:r>
              </a:p>
            </p:txBody>
          </p:sp>
        </mc:Choice>
        <mc:Fallback xmlns="">
          <p:sp>
            <p:nvSpPr>
              <p:cNvPr id="2" name="CasellaDiTesto 1">
                <a:extLst>
                  <a:ext uri="{FF2B5EF4-FFF2-40B4-BE49-F238E27FC236}">
                    <a16:creationId xmlns:a16="http://schemas.microsoft.com/office/drawing/2014/main" id="{9C9C53EC-4475-2BD6-1C6A-C9CF7DD83966}"/>
                  </a:ext>
                </a:extLst>
              </p:cNvPr>
              <p:cNvSpPr txBox="1">
                <a:spLocks noRot="1" noChangeAspect="1" noMove="1" noResize="1" noEditPoints="1" noAdjustHandles="1" noChangeArrowheads="1" noChangeShapeType="1" noTextEdit="1"/>
              </p:cNvSpPr>
              <p:nvPr/>
            </p:nvSpPr>
            <p:spPr>
              <a:xfrm>
                <a:off x="492534" y="1263149"/>
                <a:ext cx="8158931" cy="4924490"/>
              </a:xfrm>
              <a:prstGeom prst="rect">
                <a:avLst/>
              </a:prstGeom>
              <a:blipFill>
                <a:blip r:embed="rId2"/>
                <a:stretch>
                  <a:fillRect l="-673" t="-619" r="-897" b="-990"/>
                </a:stretch>
              </a:blipFill>
            </p:spPr>
            <p:txBody>
              <a:bodyPr/>
              <a:lstStyle/>
              <a:p>
                <a:r>
                  <a:rPr lang="it-IT">
                    <a:noFill/>
                  </a:rPr>
                  <a:t> </a:t>
                </a:r>
              </a:p>
            </p:txBody>
          </p:sp>
        </mc:Fallback>
      </mc:AlternateContent>
    </p:spTree>
    <p:extLst>
      <p:ext uri="{BB962C8B-B14F-4D97-AF65-F5344CB8AC3E}">
        <p14:creationId xmlns:p14="http://schemas.microsoft.com/office/powerpoint/2010/main" val="1878207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olo 1"/>
          <p:cNvSpPr txBox="1">
            <a:spLocks noGrp="1"/>
          </p:cNvSpPr>
          <p:nvPr>
            <p:ph type="title"/>
          </p:nvPr>
        </p:nvSpPr>
        <p:spPr>
          <a:xfrm>
            <a:off x="288521" y="139165"/>
            <a:ext cx="8581043" cy="840400"/>
          </a:xfrm>
          <a:prstGeom prst="rect">
            <a:avLst/>
          </a:prstGeom>
        </p:spPr>
        <p:txBody>
          <a:bodyPr>
            <a:normAutofit/>
          </a:bodyPr>
          <a:lstStyle/>
          <a:p>
            <a:r>
              <a:rPr lang="it-IT" sz="2800">
                <a:latin typeface="Cambria Math"/>
                <a:ea typeface="Cambria Math"/>
              </a:rPr>
              <a:t>Task 2: Optimization of Experiment Design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DDD6CC-CB92-72A0-437B-83D39719C3FC}"/>
                  </a:ext>
                </a:extLst>
              </p:cNvPr>
              <p:cNvSpPr txBox="1"/>
              <p:nvPr/>
            </p:nvSpPr>
            <p:spPr>
              <a:xfrm>
                <a:off x="462116" y="1524000"/>
                <a:ext cx="7934632" cy="3877985"/>
              </a:xfrm>
              <a:prstGeom prst="rect">
                <a:avLst/>
              </a:prstGeom>
              <a:noFill/>
            </p:spPr>
            <p:txBody>
              <a:bodyPr wrap="square" rtlCol="0">
                <a:spAutoFit/>
              </a:bodyPr>
              <a:lstStyle/>
              <a:p>
                <a:pPr marL="285750" indent="-285750">
                  <a:buFontTx/>
                  <a:buChar char="-"/>
                </a:pPr>
                <a:r>
                  <a:rPr lang="it-IT" dirty="0"/>
                  <a:t>The </a:t>
                </a:r>
                <a:r>
                  <a:rPr lang="it-IT" dirty="0" err="1"/>
                  <a:t>nominal</a:t>
                </a:r>
                <a:r>
                  <a:rPr lang="it-IT" dirty="0"/>
                  <a:t> </a:t>
                </a:r>
                <a:r>
                  <a:rPr lang="it-IT" dirty="0" err="1"/>
                  <a:t>experiment</a:t>
                </a:r>
                <a:r>
                  <a:rPr lang="it-IT" dirty="0"/>
                  <a:t> design </a:t>
                </a:r>
                <a:r>
                  <a:rPr lang="it-IT" dirty="0" err="1"/>
                  <a:t>consists</a:t>
                </a:r>
                <a:r>
                  <a:rPr lang="it-IT" dirty="0"/>
                  <a:t> in solving an </a:t>
                </a:r>
                <a:r>
                  <a:rPr lang="it-IT" dirty="0" err="1"/>
                  <a:t>optimization</a:t>
                </a:r>
                <a:r>
                  <a:rPr lang="it-IT" dirty="0"/>
                  <a:t> </a:t>
                </a:r>
                <a:r>
                  <a:rPr lang="it-IT" dirty="0" err="1"/>
                  <a:t>problem</a:t>
                </a:r>
                <a:r>
                  <a:rPr lang="it-IT" dirty="0"/>
                  <a:t>, in </a:t>
                </a:r>
                <a:r>
                  <a:rPr lang="it-IT" dirty="0" err="1"/>
                  <a:t>particular</a:t>
                </a:r>
                <a:r>
                  <a:rPr lang="it-IT" dirty="0"/>
                  <a:t>, </a:t>
                </a:r>
                <a:r>
                  <a:rPr lang="it-IT" dirty="0" err="1"/>
                  <a:t>minimizing</a:t>
                </a:r>
                <a:r>
                  <a:rPr lang="it-IT" dirty="0"/>
                  <a:t> an </a:t>
                </a:r>
                <a:r>
                  <a:rPr lang="it-IT" dirty="0" err="1"/>
                  <a:t>objective</a:t>
                </a:r>
                <a:r>
                  <a:rPr lang="it-IT" dirty="0"/>
                  <a:t> </a:t>
                </a:r>
                <a:r>
                  <a:rPr lang="it-IT" dirty="0" err="1"/>
                  <a:t>function</a:t>
                </a:r>
                <a:r>
                  <a:rPr lang="it-IT" dirty="0"/>
                  <a:t>, </a:t>
                </a:r>
                <a:r>
                  <a:rPr lang="it-IT" dirty="0" err="1"/>
                  <a:t>which</a:t>
                </a:r>
                <a:r>
                  <a:rPr lang="it-IT" dirty="0"/>
                  <a:t> </a:t>
                </a:r>
                <a:r>
                  <a:rPr lang="it-IT" dirty="0" err="1"/>
                  <a:t>correspods</a:t>
                </a:r>
                <a:r>
                  <a:rPr lang="it-IT" dirty="0"/>
                  <a:t> to the sum of the </a:t>
                </a:r>
                <a:r>
                  <a:rPr lang="it-IT" dirty="0" err="1"/>
                  <a:t>covariances</a:t>
                </a:r>
                <a:r>
                  <a:rPr lang="it-IT" dirty="0"/>
                  <a:t> of the </a:t>
                </a:r>
                <a:r>
                  <a:rPr lang="it-IT" dirty="0" err="1"/>
                  <a:t>estimated</a:t>
                </a:r>
                <a:r>
                  <a:rPr lang="it-IT" dirty="0"/>
                  <a:t> </a:t>
                </a:r>
                <a:r>
                  <a:rPr lang="it-IT" dirty="0" err="1"/>
                  <a:t>parameters</a:t>
                </a:r>
                <a:r>
                  <a:rPr lang="it-IT" dirty="0"/>
                  <a:t>.</a:t>
                </a:r>
              </a:p>
              <a:p>
                <a:endParaRPr lang="it-IT" dirty="0"/>
              </a:p>
              <a:p>
                <a:r>
                  <a:rPr lang="it-IT" dirty="0"/>
                  <a:t>-  The </a:t>
                </a:r>
                <a:r>
                  <a:rPr lang="it-IT" dirty="0" err="1"/>
                  <a:t>optimal</a:t>
                </a:r>
                <a:r>
                  <a:rPr lang="it-IT" dirty="0"/>
                  <a:t> input </a:t>
                </a:r>
                <a:r>
                  <a:rPr lang="it-IT" dirty="0" err="1"/>
                  <a:t>sequence</a:t>
                </a:r>
                <a:r>
                  <a:rPr lang="it-IT" dirty="0"/>
                  <a:t>  </a:t>
                </a:r>
                <a:r>
                  <a:rPr lang="it-IT" dirty="0" err="1"/>
                  <a:t>has</a:t>
                </a:r>
                <a:r>
                  <a:rPr lang="it-IT" dirty="0"/>
                  <a:t> to be </a:t>
                </a:r>
                <a:r>
                  <a:rPr lang="it-IT" dirty="0" err="1"/>
                  <a:t>tested</a:t>
                </a:r>
                <a:r>
                  <a:rPr lang="it-IT" dirty="0"/>
                  <a:t> to estimate the </a:t>
                </a:r>
                <a:r>
                  <a:rPr lang="it-IT" dirty="0" err="1"/>
                  <a:t>parameters</a:t>
                </a:r>
                <a:r>
                  <a:rPr lang="it-IT" dirty="0"/>
                  <a:t> </a:t>
                </a:r>
                <a:r>
                  <a:rPr lang="it-IT" dirty="0" err="1"/>
                  <a:t>corresponding</a:t>
                </a:r>
                <a:r>
                  <a:rPr lang="it-IT" dirty="0"/>
                  <a:t> to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r>
                      <a:rPr lang="it-IT" b="0" i="1" baseline="30000" smtClean="0">
                        <a:latin typeface="Cambria Math" panose="02040503050406030204" pitchFamily="18" charset="0"/>
                        <a:ea typeface="Cambria Math" panose="02040503050406030204" pitchFamily="18" charset="0"/>
                      </a:rPr>
                      <m:t>0</m:t>
                    </m:r>
                    <m:r>
                      <a:rPr lang="it-IT" b="0" i="0" baseline="30000" smtClean="0">
                        <a:latin typeface="Cambria Math" panose="02040503050406030204" pitchFamily="18" charset="0"/>
                        <a:ea typeface="Cambria Math" panose="02040503050406030204" pitchFamily="18" charset="0"/>
                      </a:rPr>
                      <m:t> </m:t>
                    </m:r>
                  </m:oMath>
                </a14:m>
                <a:r>
                  <a:rPr lang="it-IT" baseline="30000" dirty="0"/>
                  <a:t>.</a:t>
                </a:r>
              </a:p>
              <a:p>
                <a:pPr marL="285750" indent="-285750">
                  <a:buFontTx/>
                  <a:buChar char="-"/>
                </a:pPr>
                <a:endParaRPr lang="it-IT" baseline="30000" dirty="0"/>
              </a:p>
              <a:p>
                <a:pPr marL="285750" indent="-285750">
                  <a:buFontTx/>
                  <a:buChar char="-"/>
                </a:pPr>
                <a:r>
                  <a:rPr lang="it-IT" dirty="0" err="1"/>
                  <a:t>It</a:t>
                </a:r>
                <a:r>
                  <a:rPr lang="it-IT" dirty="0"/>
                  <a:t> </a:t>
                </a:r>
                <a:r>
                  <a:rPr lang="it-IT" dirty="0" err="1"/>
                  <a:t>has</a:t>
                </a:r>
                <a:r>
                  <a:rPr lang="it-IT" dirty="0"/>
                  <a:t> to be </a:t>
                </a:r>
                <a:r>
                  <a:rPr lang="it-IT" dirty="0" err="1"/>
                  <a:t>taken</a:t>
                </a:r>
                <a:r>
                  <a:rPr lang="it-IT" dirty="0"/>
                  <a:t> </a:t>
                </a:r>
                <a:r>
                  <a:rPr lang="it-IT" dirty="0" err="1"/>
                  <a:t>into</a:t>
                </a:r>
                <a:r>
                  <a:rPr lang="it-IT" dirty="0"/>
                  <a:t> account </a:t>
                </a:r>
                <a:r>
                  <a:rPr lang="it-IT" dirty="0" err="1"/>
                  <a:t>that</a:t>
                </a:r>
                <a:r>
                  <a:rPr lang="it-IT" dirty="0"/>
                  <a:t> the </a:t>
                </a:r>
                <a:r>
                  <a:rPr lang="it-IT" dirty="0" err="1"/>
                  <a:t>exitation</a:t>
                </a:r>
                <a:r>
                  <a:rPr lang="it-IT" dirty="0"/>
                  <a:t> </a:t>
                </a:r>
                <a:r>
                  <a:rPr lang="it-IT" dirty="0" err="1"/>
                  <a:t>sequence</a:t>
                </a:r>
                <a:r>
                  <a:rPr lang="it-IT" dirty="0"/>
                  <a:t> </a:t>
                </a:r>
                <a:r>
                  <a:rPr lang="it-IT" dirty="0" err="1"/>
                  <a:t>cannot</a:t>
                </a:r>
                <a:r>
                  <a:rPr lang="it-IT" dirty="0"/>
                  <a:t> </a:t>
                </a:r>
                <a:r>
                  <a:rPr lang="it-IT" dirty="0" err="1"/>
                  <a:t>exceed</a:t>
                </a:r>
                <a:r>
                  <a:rPr lang="it-IT" dirty="0"/>
                  <a:t> 90 seconds,  and </a:t>
                </a:r>
                <a:r>
                  <a:rPr lang="it-IT" dirty="0" err="1"/>
                  <a:t>that</a:t>
                </a:r>
                <a:r>
                  <a:rPr lang="it-IT" dirty="0"/>
                  <a:t> input </a:t>
                </a:r>
                <a:r>
                  <a:rPr lang="it-IT" dirty="0" err="1"/>
                  <a:t>function</a:t>
                </a:r>
                <a:r>
                  <a:rPr lang="it-IT" dirty="0"/>
                  <a:t> </a:t>
                </a:r>
                <a:r>
                  <a:rPr lang="it-IT" dirty="0" err="1"/>
                  <a:t>needs</a:t>
                </a:r>
                <a:r>
                  <a:rPr lang="it-IT" dirty="0"/>
                  <a:t> to </a:t>
                </a:r>
                <a:r>
                  <a:rPr lang="it-IT" dirty="0" err="1"/>
                  <a:t>have</a:t>
                </a:r>
                <a:r>
                  <a:rPr lang="it-IT" dirty="0"/>
                  <a:t> a </a:t>
                </a:r>
                <a:r>
                  <a:rPr lang="it-IT" dirty="0" err="1"/>
                  <a:t>physical</a:t>
                </a:r>
                <a:r>
                  <a:rPr lang="it-IT" dirty="0"/>
                  <a:t> </a:t>
                </a:r>
                <a:r>
                  <a:rPr lang="it-IT" dirty="0" err="1"/>
                  <a:t>meaning</a:t>
                </a:r>
                <a:r>
                  <a:rPr lang="it-IT" dirty="0"/>
                  <a:t>.</a:t>
                </a:r>
              </a:p>
              <a:p>
                <a:pPr marL="285750" indent="-285750">
                  <a:buFontTx/>
                  <a:buChar char="-"/>
                </a:pPr>
                <a:endParaRPr lang="it-IT" dirty="0"/>
              </a:p>
              <a:p>
                <a:pPr marL="285750" indent="-285750">
                  <a:buFontTx/>
                  <a:buChar char="-"/>
                </a:pPr>
                <a:r>
                  <a:rPr lang="it-IT" dirty="0">
                    <a:ea typeface="Calibri"/>
                    <a:cs typeface="Calibri"/>
                  </a:rPr>
                  <a:t>A </a:t>
                </a:r>
                <a:r>
                  <a:rPr lang="it-IT" dirty="0" err="1">
                    <a:ea typeface="Calibri"/>
                    <a:cs typeface="Calibri"/>
                  </a:rPr>
                  <a:t>genetic</a:t>
                </a:r>
                <a:r>
                  <a:rPr lang="it-IT" dirty="0">
                    <a:ea typeface="Calibri"/>
                    <a:cs typeface="Calibri"/>
                  </a:rPr>
                  <a:t> </a:t>
                </a:r>
                <a:r>
                  <a:rPr lang="it-IT" dirty="0" err="1">
                    <a:ea typeface="Calibri"/>
                    <a:cs typeface="Calibri"/>
                  </a:rPr>
                  <a:t>algorithm</a:t>
                </a:r>
                <a:r>
                  <a:rPr lang="it-IT" dirty="0">
                    <a:ea typeface="Calibri"/>
                    <a:cs typeface="Calibri"/>
                  </a:rPr>
                  <a:t> </a:t>
                </a:r>
                <a:r>
                  <a:rPr lang="it-IT" dirty="0" err="1">
                    <a:ea typeface="Calibri"/>
                    <a:cs typeface="Calibri"/>
                  </a:rPr>
                  <a:t>has</a:t>
                </a:r>
                <a:r>
                  <a:rPr lang="it-IT" dirty="0">
                    <a:ea typeface="Calibri"/>
                    <a:cs typeface="Calibri"/>
                  </a:rPr>
                  <a:t> </a:t>
                </a:r>
                <a:r>
                  <a:rPr lang="it-IT" dirty="0" err="1">
                    <a:ea typeface="Calibri"/>
                    <a:cs typeface="Calibri"/>
                  </a:rPr>
                  <a:t>been</a:t>
                </a:r>
                <a:r>
                  <a:rPr lang="it-IT" dirty="0">
                    <a:ea typeface="Calibri"/>
                    <a:cs typeface="Calibri"/>
                  </a:rPr>
                  <a:t> </a:t>
                </a:r>
                <a:r>
                  <a:rPr lang="it-IT" dirty="0" err="1">
                    <a:ea typeface="Calibri"/>
                    <a:cs typeface="Calibri"/>
                  </a:rPr>
                  <a:t>used</a:t>
                </a:r>
                <a:r>
                  <a:rPr lang="it-IT" dirty="0">
                    <a:ea typeface="Calibri"/>
                    <a:cs typeface="Calibri"/>
                  </a:rPr>
                  <a:t> to </a:t>
                </a:r>
                <a:r>
                  <a:rPr lang="it-IT" dirty="0" err="1">
                    <a:ea typeface="Calibri"/>
                    <a:cs typeface="Calibri"/>
                  </a:rPr>
                  <a:t>find</a:t>
                </a:r>
                <a:r>
                  <a:rPr lang="it-IT" dirty="0">
                    <a:ea typeface="Calibri"/>
                    <a:cs typeface="Calibri"/>
                  </a:rPr>
                  <a:t> the </a:t>
                </a:r>
                <a:r>
                  <a:rPr lang="it-IT" dirty="0" err="1">
                    <a:ea typeface="Calibri"/>
                    <a:cs typeface="Calibri"/>
                  </a:rPr>
                  <a:t>components</a:t>
                </a:r>
                <a:r>
                  <a:rPr lang="it-IT" dirty="0">
                    <a:ea typeface="Calibri"/>
                    <a:cs typeface="Calibri"/>
                  </a:rPr>
                  <a:t> of </a:t>
                </a:r>
                <a14:m>
                  <m:oMath xmlns:m="http://schemas.openxmlformats.org/officeDocument/2006/math">
                    <m:r>
                      <a:rPr lang="it-IT" b="0" i="1" smtClean="0">
                        <a:latin typeface="Cambria Math" panose="02040503050406030204" pitchFamily="18" charset="0"/>
                        <a:ea typeface="Cambria Math" panose="02040503050406030204" pitchFamily="18" charset="0"/>
                        <a:cs typeface="Calibri"/>
                      </a:rPr>
                      <m:t>𝜂</m:t>
                    </m:r>
                  </m:oMath>
                </a14:m>
                <a:r>
                  <a:rPr lang="it-IT" dirty="0">
                    <a:ea typeface="Calibri"/>
                    <a:cs typeface="Calibri"/>
                  </a:rPr>
                  <a:t>.</a:t>
                </a:r>
              </a:p>
              <a:p>
                <a:endParaRPr lang="it-IT" dirty="0"/>
              </a:p>
              <a:p>
                <a:pPr marL="285750" indent="-285750">
                  <a:buFontTx/>
                  <a:buChar char="-"/>
                </a:pPr>
                <a:endParaRPr lang="it-IT" dirty="0"/>
              </a:p>
              <a:p>
                <a:endParaRPr lang="it-IT" dirty="0"/>
              </a:p>
            </p:txBody>
          </p:sp>
        </mc:Choice>
        <mc:Fallback xmlns="">
          <p:sp>
            <p:nvSpPr>
              <p:cNvPr id="2" name="TextBox 1">
                <a:extLst>
                  <a:ext uri="{FF2B5EF4-FFF2-40B4-BE49-F238E27FC236}">
                    <a16:creationId xmlns:a16="http://schemas.microsoft.com/office/drawing/2014/main" id="{C0DDD6CC-CB92-72A0-437B-83D39719C3FC}"/>
                  </a:ext>
                </a:extLst>
              </p:cNvPr>
              <p:cNvSpPr txBox="1">
                <a:spLocks noRot="1" noChangeAspect="1" noMove="1" noResize="1" noEditPoints="1" noAdjustHandles="1" noChangeArrowheads="1" noChangeShapeType="1" noTextEdit="1"/>
              </p:cNvSpPr>
              <p:nvPr/>
            </p:nvSpPr>
            <p:spPr>
              <a:xfrm>
                <a:off x="462116" y="1524000"/>
                <a:ext cx="7934632" cy="3877985"/>
              </a:xfrm>
              <a:prstGeom prst="rect">
                <a:avLst/>
              </a:prstGeom>
              <a:blipFill>
                <a:blip r:embed="rId2"/>
                <a:stretch>
                  <a:fillRect l="-692" t="-786" r="-769"/>
                </a:stretch>
              </a:blipFill>
            </p:spPr>
            <p:txBody>
              <a:bodyPr/>
              <a:lstStyle/>
              <a:p>
                <a:r>
                  <a:rPr lang="en-US">
                    <a:noFill/>
                  </a:rPr>
                  <a:t> </a:t>
                </a:r>
              </a:p>
            </p:txBody>
          </p:sp>
        </mc:Fallback>
      </mc:AlternateContent>
    </p:spTree>
    <p:extLst>
      <p:ext uri="{BB962C8B-B14F-4D97-AF65-F5344CB8AC3E}">
        <p14:creationId xmlns:p14="http://schemas.microsoft.com/office/powerpoint/2010/main" val="963957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olo 1"/>
          <p:cNvSpPr txBox="1">
            <a:spLocks noGrp="1"/>
          </p:cNvSpPr>
          <p:nvPr>
            <p:ph type="title"/>
          </p:nvPr>
        </p:nvSpPr>
        <p:spPr>
          <a:xfrm>
            <a:off x="288521" y="139165"/>
            <a:ext cx="8581043" cy="840400"/>
          </a:xfrm>
          <a:prstGeom prst="rect">
            <a:avLst/>
          </a:prstGeom>
        </p:spPr>
        <p:txBody>
          <a:bodyPr>
            <a:normAutofit/>
          </a:bodyPr>
          <a:lstStyle/>
          <a:p>
            <a:r>
              <a:rPr lang="it-IT" sz="2800">
                <a:latin typeface="Cambria Math"/>
                <a:ea typeface="Cambria Math"/>
              </a:rPr>
              <a:t>Task 2: Introduction to Genetic Algorithm</a:t>
            </a:r>
          </a:p>
        </p:txBody>
      </p:sp>
      <p:sp>
        <p:nvSpPr>
          <p:cNvPr id="3" name="TextBox 2">
            <a:extLst>
              <a:ext uri="{FF2B5EF4-FFF2-40B4-BE49-F238E27FC236}">
                <a16:creationId xmlns:a16="http://schemas.microsoft.com/office/drawing/2014/main" id="{9D2BE386-8026-156F-A1B1-E30F3E620E72}"/>
              </a:ext>
            </a:extLst>
          </p:cNvPr>
          <p:cNvSpPr txBox="1"/>
          <p:nvPr/>
        </p:nvSpPr>
        <p:spPr>
          <a:xfrm>
            <a:off x="206477" y="1445342"/>
            <a:ext cx="8663087" cy="923330"/>
          </a:xfrm>
          <a:prstGeom prst="rect">
            <a:avLst/>
          </a:prstGeom>
          <a:noFill/>
        </p:spPr>
        <p:txBody>
          <a:bodyPr wrap="square" rtlCol="0">
            <a:spAutoFit/>
          </a:bodyPr>
          <a:lstStyle/>
          <a:p>
            <a:endParaRPr lang="it-IT"/>
          </a:p>
          <a:p>
            <a:r>
              <a:rPr lang="it-IT"/>
              <a:t> </a:t>
            </a:r>
          </a:p>
          <a:p>
            <a:endParaRPr lang="it-IT"/>
          </a:p>
        </p:txBody>
      </p:sp>
      <p:sp>
        <p:nvSpPr>
          <p:cNvPr id="2" name="TextBox 1">
            <a:extLst>
              <a:ext uri="{FF2B5EF4-FFF2-40B4-BE49-F238E27FC236}">
                <a16:creationId xmlns:a16="http://schemas.microsoft.com/office/drawing/2014/main" id="{3361F163-8172-2D06-411F-9FC76C7AA21C}"/>
              </a:ext>
            </a:extLst>
          </p:cNvPr>
          <p:cNvSpPr txBox="1"/>
          <p:nvPr/>
        </p:nvSpPr>
        <p:spPr>
          <a:xfrm>
            <a:off x="206477" y="1445342"/>
            <a:ext cx="8581043" cy="4801314"/>
          </a:xfrm>
          <a:prstGeom prst="rect">
            <a:avLst/>
          </a:prstGeom>
          <a:noFill/>
        </p:spPr>
        <p:txBody>
          <a:bodyPr wrap="square" rtlCol="0">
            <a:spAutoFit/>
          </a:bodyPr>
          <a:lstStyle/>
          <a:p>
            <a:pPr marL="285750" indent="-285750" algn="l">
              <a:buFontTx/>
              <a:buChar char="-"/>
            </a:pPr>
            <a:r>
              <a:rPr lang="en-US" b="0" i="0" dirty="0">
                <a:solidFill>
                  <a:srgbClr val="212121"/>
                </a:solidFill>
                <a:effectLst/>
                <a:highlight>
                  <a:srgbClr val="FFFFFF"/>
                </a:highlight>
                <a:latin typeface="Roboto" panose="02000000000000000000" pitchFamily="2" charset="0"/>
              </a:rPr>
              <a:t>A genetic algorithm (GA) is a method for solving both constrained and unconstrained optimization problems based on a natural selection process that mimics biological evolution.</a:t>
            </a:r>
          </a:p>
          <a:p>
            <a:pPr marL="285750" indent="-285750" algn="l">
              <a:buFontTx/>
              <a:buChar char="-"/>
            </a:pPr>
            <a:r>
              <a:rPr lang="en-US" b="1" i="1" dirty="0">
                <a:solidFill>
                  <a:srgbClr val="212121"/>
                </a:solidFill>
                <a:effectLst/>
                <a:highlight>
                  <a:srgbClr val="FFFFFF"/>
                </a:highlight>
                <a:latin typeface="Roboto" panose="02000000000000000000" pitchFamily="2" charset="0"/>
              </a:rPr>
              <a:t>“ a powerful stochastic search algorithm based on mechanisms of natural genetics and selection” (Goldberg 1989)</a:t>
            </a:r>
          </a:p>
          <a:p>
            <a:pPr marL="285750" indent="-285750" algn="l">
              <a:buFontTx/>
              <a:buChar char="-"/>
            </a:pPr>
            <a:r>
              <a:rPr lang="en-US" b="0" i="0" dirty="0">
                <a:solidFill>
                  <a:srgbClr val="212121"/>
                </a:solidFill>
                <a:effectLst/>
                <a:highlight>
                  <a:srgbClr val="FFFFFF"/>
                </a:highlight>
                <a:latin typeface="Roboto" panose="02000000000000000000" pitchFamily="2" charset="0"/>
              </a:rPr>
              <a:t>The algorithm repeatedly modifies a population of individual solutions.</a:t>
            </a:r>
          </a:p>
          <a:p>
            <a:pPr marL="285750" indent="-285750" algn="l">
              <a:buFontTx/>
              <a:buChar char="-"/>
            </a:pPr>
            <a:r>
              <a:rPr lang="en-US" b="0" i="0" dirty="0">
                <a:solidFill>
                  <a:srgbClr val="212121"/>
                </a:solidFill>
                <a:effectLst/>
                <a:highlight>
                  <a:srgbClr val="FFFFFF"/>
                </a:highlight>
                <a:latin typeface="Roboto" panose="02000000000000000000" pitchFamily="2" charset="0"/>
              </a:rPr>
              <a:t> At each step, the genetic algorithm randomly selects individuals from the current population and uses them as parents to produce the children for the next generation. </a:t>
            </a:r>
          </a:p>
          <a:p>
            <a:pPr marL="285750" indent="-285750" algn="l">
              <a:buFontTx/>
              <a:buChar char="-"/>
            </a:pPr>
            <a:r>
              <a:rPr lang="en-US" dirty="0">
                <a:solidFill>
                  <a:srgbClr val="212121"/>
                </a:solidFill>
                <a:highlight>
                  <a:srgbClr val="FFFFFF"/>
                </a:highlight>
                <a:latin typeface="Roboto" panose="02000000000000000000" pitchFamily="2" charset="0"/>
              </a:rPr>
              <a:t>A fitness function is used to give a score to the fitness level of each algorithm</a:t>
            </a:r>
          </a:p>
          <a:p>
            <a:pPr marL="285750" indent="-285750" algn="l">
              <a:buFontTx/>
              <a:buChar char="-"/>
            </a:pPr>
            <a:r>
              <a:rPr lang="en-US" b="0" i="0" dirty="0">
                <a:solidFill>
                  <a:srgbClr val="212121"/>
                </a:solidFill>
                <a:effectLst/>
                <a:highlight>
                  <a:srgbClr val="FFFFFF"/>
                </a:highlight>
                <a:latin typeface="Roboto" panose="02000000000000000000" pitchFamily="2" charset="0"/>
              </a:rPr>
              <a:t>Over successive generations, the population "evolves" toward an optimal solution.</a:t>
            </a:r>
          </a:p>
          <a:p>
            <a:pPr marL="285750" indent="-285750" algn="l">
              <a:buFontTx/>
              <a:buChar char="-"/>
            </a:pPr>
            <a:r>
              <a:rPr lang="en-US" b="0" i="0" dirty="0">
                <a:solidFill>
                  <a:srgbClr val="212121"/>
                </a:solidFill>
                <a:effectLst/>
                <a:highlight>
                  <a:srgbClr val="FFFFFF"/>
                </a:highlight>
                <a:latin typeface="Roboto" panose="02000000000000000000" pitchFamily="2" charset="0"/>
              </a:rPr>
              <a:t>It is possible to apply the genetic algorithm to solve problems that are not well suited for standard optimization algorithms, including problems in which the objective function is discontinuous, nondifferentiable, stochastic, or highly nonlinear.</a:t>
            </a:r>
          </a:p>
          <a:p>
            <a:endParaRPr lang="it-IT" dirty="0"/>
          </a:p>
        </p:txBody>
      </p:sp>
    </p:spTree>
    <p:extLst>
      <p:ext uri="{BB962C8B-B14F-4D97-AF65-F5344CB8AC3E}">
        <p14:creationId xmlns:p14="http://schemas.microsoft.com/office/powerpoint/2010/main" val="566665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olo 1"/>
          <p:cNvSpPr txBox="1">
            <a:spLocks noGrp="1"/>
          </p:cNvSpPr>
          <p:nvPr>
            <p:ph type="title"/>
          </p:nvPr>
        </p:nvSpPr>
        <p:spPr>
          <a:xfrm>
            <a:off x="288521" y="139165"/>
            <a:ext cx="8581043" cy="840400"/>
          </a:xfrm>
          <a:prstGeom prst="rect">
            <a:avLst/>
          </a:prstGeom>
        </p:spPr>
        <p:txBody>
          <a:bodyPr>
            <a:normAutofit/>
          </a:bodyPr>
          <a:lstStyle/>
          <a:p>
            <a:r>
              <a:rPr lang="it-IT" sz="2800">
                <a:latin typeface="Cambria Math"/>
                <a:ea typeface="Cambria Math"/>
              </a:rPr>
              <a:t>Task 2: Introduction to Genetic Algorithm</a:t>
            </a:r>
          </a:p>
        </p:txBody>
      </p:sp>
      <p:pic>
        <p:nvPicPr>
          <p:cNvPr id="8" name="Picture 7">
            <a:extLst>
              <a:ext uri="{FF2B5EF4-FFF2-40B4-BE49-F238E27FC236}">
                <a16:creationId xmlns:a16="http://schemas.microsoft.com/office/drawing/2014/main" id="{B80C3E3E-8C97-F559-0C87-46E5A47196E4}"/>
              </a:ext>
            </a:extLst>
          </p:cNvPr>
          <p:cNvPicPr>
            <a:picLocks noChangeAspect="1"/>
          </p:cNvPicPr>
          <p:nvPr/>
        </p:nvPicPr>
        <p:blipFill>
          <a:blip r:embed="rId2"/>
          <a:stretch>
            <a:fillRect/>
          </a:stretch>
        </p:blipFill>
        <p:spPr>
          <a:xfrm>
            <a:off x="9339846" y="267541"/>
            <a:ext cx="2880851" cy="6227834"/>
          </a:xfrm>
          <a:prstGeom prst="rect">
            <a:avLst/>
          </a:prstGeom>
        </p:spPr>
      </p:pic>
      <p:sp>
        <p:nvSpPr>
          <p:cNvPr id="9" name="Oval 8">
            <a:extLst>
              <a:ext uri="{FF2B5EF4-FFF2-40B4-BE49-F238E27FC236}">
                <a16:creationId xmlns:a16="http://schemas.microsoft.com/office/drawing/2014/main" id="{05504426-D3C4-547E-45CC-A034B5C76E2D}"/>
              </a:ext>
            </a:extLst>
          </p:cNvPr>
          <p:cNvSpPr/>
          <p:nvPr/>
        </p:nvSpPr>
        <p:spPr>
          <a:xfrm>
            <a:off x="785556" y="1457031"/>
            <a:ext cx="1500950" cy="7472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Start </a:t>
            </a:r>
          </a:p>
        </p:txBody>
      </p:sp>
      <p:sp>
        <p:nvSpPr>
          <p:cNvPr id="10" name="Rectangle: Rounded Corners 9">
            <a:extLst>
              <a:ext uri="{FF2B5EF4-FFF2-40B4-BE49-F238E27FC236}">
                <a16:creationId xmlns:a16="http://schemas.microsoft.com/office/drawing/2014/main" id="{FD0A5594-450C-CC18-ED11-FAAE16CEE645}"/>
              </a:ext>
            </a:extLst>
          </p:cNvPr>
          <p:cNvSpPr/>
          <p:nvPr/>
        </p:nvSpPr>
        <p:spPr>
          <a:xfrm>
            <a:off x="233414" y="2502965"/>
            <a:ext cx="2595716" cy="6685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Create Initial Population</a:t>
            </a:r>
          </a:p>
        </p:txBody>
      </p:sp>
      <p:cxnSp>
        <p:nvCxnSpPr>
          <p:cNvPr id="12" name="Straight Arrow Connector 11">
            <a:extLst>
              <a:ext uri="{FF2B5EF4-FFF2-40B4-BE49-F238E27FC236}">
                <a16:creationId xmlns:a16="http://schemas.microsoft.com/office/drawing/2014/main" id="{B5672331-8B7A-63B0-68BF-5EA36EA9882C}"/>
              </a:ext>
            </a:extLst>
          </p:cNvPr>
          <p:cNvCxnSpPr>
            <a:cxnSpLocks/>
            <a:stCxn id="9" idx="4"/>
            <a:endCxn id="10" idx="0"/>
          </p:cNvCxnSpPr>
          <p:nvPr/>
        </p:nvCxnSpPr>
        <p:spPr>
          <a:xfrm flipH="1">
            <a:off x="1531272" y="2204282"/>
            <a:ext cx="4759" cy="2986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99A1A103-C113-AE0F-9A6A-1E380A5CE8EB}"/>
              </a:ext>
            </a:extLst>
          </p:cNvPr>
          <p:cNvSpPr/>
          <p:nvPr/>
        </p:nvSpPr>
        <p:spPr>
          <a:xfrm>
            <a:off x="233414" y="3476575"/>
            <a:ext cx="2595716" cy="6685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Calculate Fitness Level of each individual</a:t>
            </a:r>
          </a:p>
        </p:txBody>
      </p:sp>
      <p:sp>
        <p:nvSpPr>
          <p:cNvPr id="16" name="Rectangle: Rounded Corners 15">
            <a:extLst>
              <a:ext uri="{FF2B5EF4-FFF2-40B4-BE49-F238E27FC236}">
                <a16:creationId xmlns:a16="http://schemas.microsoft.com/office/drawing/2014/main" id="{CE226112-6603-111A-70B6-70AA1F927BD3}"/>
              </a:ext>
            </a:extLst>
          </p:cNvPr>
          <p:cNvSpPr/>
          <p:nvPr/>
        </p:nvSpPr>
        <p:spPr>
          <a:xfrm>
            <a:off x="212944" y="4450185"/>
            <a:ext cx="2636656" cy="6685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Selection</a:t>
            </a:r>
          </a:p>
        </p:txBody>
      </p:sp>
      <p:sp>
        <p:nvSpPr>
          <p:cNvPr id="17" name="Rectangle: Rounded Corners 16">
            <a:extLst>
              <a:ext uri="{FF2B5EF4-FFF2-40B4-BE49-F238E27FC236}">
                <a16:creationId xmlns:a16="http://schemas.microsoft.com/office/drawing/2014/main" id="{BC39E195-9D68-5DD9-F1FF-B819382D3572}"/>
              </a:ext>
            </a:extLst>
          </p:cNvPr>
          <p:cNvSpPr/>
          <p:nvPr/>
        </p:nvSpPr>
        <p:spPr>
          <a:xfrm>
            <a:off x="212944" y="5422489"/>
            <a:ext cx="2636656" cy="6685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Crossover</a:t>
            </a:r>
          </a:p>
        </p:txBody>
      </p:sp>
      <p:cxnSp>
        <p:nvCxnSpPr>
          <p:cNvPr id="19" name="Straight Arrow Connector 18">
            <a:extLst>
              <a:ext uri="{FF2B5EF4-FFF2-40B4-BE49-F238E27FC236}">
                <a16:creationId xmlns:a16="http://schemas.microsoft.com/office/drawing/2014/main" id="{AB37A73E-949F-93A2-9CC8-57DF1BFAC09F}"/>
              </a:ext>
            </a:extLst>
          </p:cNvPr>
          <p:cNvCxnSpPr>
            <a:cxnSpLocks/>
            <a:stCxn id="10" idx="2"/>
            <a:endCxn id="15" idx="0"/>
          </p:cNvCxnSpPr>
          <p:nvPr/>
        </p:nvCxnSpPr>
        <p:spPr>
          <a:xfrm>
            <a:off x="1531272" y="3171558"/>
            <a:ext cx="0" cy="305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68C32A7-9069-DA3C-208D-73C75F1BFBE3}"/>
              </a:ext>
            </a:extLst>
          </p:cNvPr>
          <p:cNvCxnSpPr>
            <a:cxnSpLocks/>
            <a:stCxn id="15" idx="2"/>
            <a:endCxn id="16" idx="0"/>
          </p:cNvCxnSpPr>
          <p:nvPr/>
        </p:nvCxnSpPr>
        <p:spPr>
          <a:xfrm>
            <a:off x="1531272" y="4145168"/>
            <a:ext cx="0" cy="305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C806A0A-A45A-9F46-CC0C-EFDB3A4A6BCD}"/>
              </a:ext>
            </a:extLst>
          </p:cNvPr>
          <p:cNvCxnSpPr>
            <a:cxnSpLocks/>
            <a:stCxn id="16" idx="2"/>
            <a:endCxn id="17" idx="0"/>
          </p:cNvCxnSpPr>
          <p:nvPr/>
        </p:nvCxnSpPr>
        <p:spPr>
          <a:xfrm>
            <a:off x="1531272" y="5118778"/>
            <a:ext cx="0" cy="3037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Rounded Corners 28">
            <a:extLst>
              <a:ext uri="{FF2B5EF4-FFF2-40B4-BE49-F238E27FC236}">
                <a16:creationId xmlns:a16="http://schemas.microsoft.com/office/drawing/2014/main" id="{70153325-25B4-2EA5-B780-F3DA92C336FC}"/>
              </a:ext>
            </a:extLst>
          </p:cNvPr>
          <p:cNvSpPr/>
          <p:nvPr/>
        </p:nvSpPr>
        <p:spPr>
          <a:xfrm>
            <a:off x="3355178" y="5422488"/>
            <a:ext cx="2677598" cy="6685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Mutation</a:t>
            </a:r>
          </a:p>
        </p:txBody>
      </p:sp>
      <p:cxnSp>
        <p:nvCxnSpPr>
          <p:cNvPr id="31" name="Straight Arrow Connector 30">
            <a:extLst>
              <a:ext uri="{FF2B5EF4-FFF2-40B4-BE49-F238E27FC236}">
                <a16:creationId xmlns:a16="http://schemas.microsoft.com/office/drawing/2014/main" id="{5F00FC03-91C0-3DC8-B18F-D5E1A7D8F053}"/>
              </a:ext>
            </a:extLst>
          </p:cNvPr>
          <p:cNvCxnSpPr>
            <a:cxnSpLocks/>
            <a:stCxn id="17" idx="3"/>
            <a:endCxn id="29" idx="1"/>
          </p:cNvCxnSpPr>
          <p:nvPr/>
        </p:nvCxnSpPr>
        <p:spPr>
          <a:xfrm flipV="1">
            <a:off x="2849600" y="5756785"/>
            <a:ext cx="50557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Rectangle: Rounded Corners 32">
            <a:extLst>
              <a:ext uri="{FF2B5EF4-FFF2-40B4-BE49-F238E27FC236}">
                <a16:creationId xmlns:a16="http://schemas.microsoft.com/office/drawing/2014/main" id="{C635A808-2921-3287-AA71-38FE1DBAC5EC}"/>
              </a:ext>
            </a:extLst>
          </p:cNvPr>
          <p:cNvSpPr/>
          <p:nvPr/>
        </p:nvSpPr>
        <p:spPr>
          <a:xfrm>
            <a:off x="3355178" y="4473131"/>
            <a:ext cx="2677598" cy="6685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Calculate Fitness for each Individual in population</a:t>
            </a:r>
          </a:p>
        </p:txBody>
      </p:sp>
      <p:cxnSp>
        <p:nvCxnSpPr>
          <p:cNvPr id="35" name="Straight Arrow Connector 34">
            <a:extLst>
              <a:ext uri="{FF2B5EF4-FFF2-40B4-BE49-F238E27FC236}">
                <a16:creationId xmlns:a16="http://schemas.microsoft.com/office/drawing/2014/main" id="{E95B27EA-7EFD-85CE-7C40-16BA8467B539}"/>
              </a:ext>
            </a:extLst>
          </p:cNvPr>
          <p:cNvCxnSpPr>
            <a:cxnSpLocks/>
            <a:stCxn id="29" idx="0"/>
            <a:endCxn id="33" idx="2"/>
          </p:cNvCxnSpPr>
          <p:nvPr/>
        </p:nvCxnSpPr>
        <p:spPr>
          <a:xfrm flipV="1">
            <a:off x="4693977" y="5141724"/>
            <a:ext cx="0" cy="280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Diamond 36">
            <a:extLst>
              <a:ext uri="{FF2B5EF4-FFF2-40B4-BE49-F238E27FC236}">
                <a16:creationId xmlns:a16="http://schemas.microsoft.com/office/drawing/2014/main" id="{58412C95-B20B-C5BE-FA2E-611E080BE4ED}"/>
              </a:ext>
            </a:extLst>
          </p:cNvPr>
          <p:cNvSpPr/>
          <p:nvPr/>
        </p:nvSpPr>
        <p:spPr>
          <a:xfrm>
            <a:off x="3522328" y="1663535"/>
            <a:ext cx="2343299" cy="234745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Stopping conditions apply?</a:t>
            </a:r>
          </a:p>
        </p:txBody>
      </p:sp>
      <p:cxnSp>
        <p:nvCxnSpPr>
          <p:cNvPr id="39" name="Straight Arrow Connector 38">
            <a:extLst>
              <a:ext uri="{FF2B5EF4-FFF2-40B4-BE49-F238E27FC236}">
                <a16:creationId xmlns:a16="http://schemas.microsoft.com/office/drawing/2014/main" id="{8CEF98C7-74E1-90E9-8CB5-93F07FC28B83}"/>
              </a:ext>
            </a:extLst>
          </p:cNvPr>
          <p:cNvCxnSpPr>
            <a:cxnSpLocks/>
            <a:stCxn id="33" idx="0"/>
            <a:endCxn id="37" idx="2"/>
          </p:cNvCxnSpPr>
          <p:nvPr/>
        </p:nvCxnSpPr>
        <p:spPr>
          <a:xfrm flipV="1">
            <a:off x="4693977" y="4010986"/>
            <a:ext cx="1" cy="462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Rectangle: Rounded Corners 50">
            <a:extLst>
              <a:ext uri="{FF2B5EF4-FFF2-40B4-BE49-F238E27FC236}">
                <a16:creationId xmlns:a16="http://schemas.microsoft.com/office/drawing/2014/main" id="{8811D5B7-8111-EC74-0D08-E83A3B87C6F4}"/>
              </a:ext>
            </a:extLst>
          </p:cNvPr>
          <p:cNvSpPr/>
          <p:nvPr/>
        </p:nvSpPr>
        <p:spPr>
          <a:xfrm>
            <a:off x="6429032" y="4473130"/>
            <a:ext cx="2636656" cy="66859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Choosing Individuals with higher fitness value</a:t>
            </a:r>
          </a:p>
        </p:txBody>
      </p:sp>
      <p:cxnSp>
        <p:nvCxnSpPr>
          <p:cNvPr id="62" name="Straight Arrow Connector 61">
            <a:extLst>
              <a:ext uri="{FF2B5EF4-FFF2-40B4-BE49-F238E27FC236}">
                <a16:creationId xmlns:a16="http://schemas.microsoft.com/office/drawing/2014/main" id="{56DBF754-71E3-3C89-2C1D-1E300F7C4745}"/>
              </a:ext>
            </a:extLst>
          </p:cNvPr>
          <p:cNvCxnSpPr>
            <a:cxnSpLocks/>
            <a:stCxn id="37" idx="1"/>
            <a:endCxn id="16" idx="3"/>
          </p:cNvCxnSpPr>
          <p:nvPr/>
        </p:nvCxnSpPr>
        <p:spPr>
          <a:xfrm flipH="1">
            <a:off x="2849600" y="2837261"/>
            <a:ext cx="672728" cy="1947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8" name="TextBox 447">
            <a:extLst>
              <a:ext uri="{FF2B5EF4-FFF2-40B4-BE49-F238E27FC236}">
                <a16:creationId xmlns:a16="http://schemas.microsoft.com/office/drawing/2014/main" id="{DE666CA8-670D-B96E-6F83-102FD9695431}"/>
              </a:ext>
            </a:extLst>
          </p:cNvPr>
          <p:cNvSpPr txBox="1"/>
          <p:nvPr/>
        </p:nvSpPr>
        <p:spPr>
          <a:xfrm>
            <a:off x="3321978" y="3419469"/>
            <a:ext cx="502725" cy="369332"/>
          </a:xfrm>
          <a:prstGeom prst="rect">
            <a:avLst/>
          </a:prstGeom>
          <a:noFill/>
        </p:spPr>
        <p:txBody>
          <a:bodyPr wrap="square" rtlCol="0">
            <a:spAutoFit/>
          </a:bodyPr>
          <a:lstStyle/>
          <a:p>
            <a:r>
              <a:rPr lang="it-IT"/>
              <a:t>NO</a:t>
            </a:r>
          </a:p>
        </p:txBody>
      </p:sp>
      <p:cxnSp>
        <p:nvCxnSpPr>
          <p:cNvPr id="450" name="Straight Arrow Connector 449">
            <a:extLst>
              <a:ext uri="{FF2B5EF4-FFF2-40B4-BE49-F238E27FC236}">
                <a16:creationId xmlns:a16="http://schemas.microsoft.com/office/drawing/2014/main" id="{5349B096-F4E8-3B3D-8B6D-0EF134BEBBDC}"/>
              </a:ext>
            </a:extLst>
          </p:cNvPr>
          <p:cNvCxnSpPr>
            <a:cxnSpLocks/>
            <a:stCxn id="37" idx="3"/>
            <a:endCxn id="51" idx="0"/>
          </p:cNvCxnSpPr>
          <p:nvPr/>
        </p:nvCxnSpPr>
        <p:spPr>
          <a:xfrm>
            <a:off x="5865627" y="2837261"/>
            <a:ext cx="1881733" cy="1635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0" name="Oval 459">
            <a:extLst>
              <a:ext uri="{FF2B5EF4-FFF2-40B4-BE49-F238E27FC236}">
                <a16:creationId xmlns:a16="http://schemas.microsoft.com/office/drawing/2014/main" id="{FE34987F-DE60-E93D-35ED-279C70007E7E}"/>
              </a:ext>
            </a:extLst>
          </p:cNvPr>
          <p:cNvSpPr/>
          <p:nvPr/>
        </p:nvSpPr>
        <p:spPr>
          <a:xfrm>
            <a:off x="7003794" y="5343830"/>
            <a:ext cx="1500950" cy="7472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a:t>End </a:t>
            </a:r>
          </a:p>
        </p:txBody>
      </p:sp>
      <p:cxnSp>
        <p:nvCxnSpPr>
          <p:cNvPr id="462" name="Straight Arrow Connector 461">
            <a:extLst>
              <a:ext uri="{FF2B5EF4-FFF2-40B4-BE49-F238E27FC236}">
                <a16:creationId xmlns:a16="http://schemas.microsoft.com/office/drawing/2014/main" id="{D3FB8376-1442-DE09-43E3-A4EA8C77B34C}"/>
              </a:ext>
            </a:extLst>
          </p:cNvPr>
          <p:cNvCxnSpPr>
            <a:cxnSpLocks/>
            <a:stCxn id="51" idx="2"/>
            <a:endCxn id="460" idx="0"/>
          </p:cNvCxnSpPr>
          <p:nvPr/>
        </p:nvCxnSpPr>
        <p:spPr>
          <a:xfrm>
            <a:off x="7747360" y="5141723"/>
            <a:ext cx="6909" cy="2021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4" name="TextBox 463">
            <a:extLst>
              <a:ext uri="{FF2B5EF4-FFF2-40B4-BE49-F238E27FC236}">
                <a16:creationId xmlns:a16="http://schemas.microsoft.com/office/drawing/2014/main" id="{E9199EFC-22F6-7A96-A696-EF01C68C56C1}"/>
              </a:ext>
            </a:extLst>
          </p:cNvPr>
          <p:cNvSpPr txBox="1"/>
          <p:nvPr/>
        </p:nvSpPr>
        <p:spPr>
          <a:xfrm>
            <a:off x="6558825" y="3196792"/>
            <a:ext cx="617036" cy="369332"/>
          </a:xfrm>
          <a:prstGeom prst="rect">
            <a:avLst/>
          </a:prstGeom>
          <a:noFill/>
        </p:spPr>
        <p:txBody>
          <a:bodyPr wrap="square" rtlCol="0">
            <a:spAutoFit/>
          </a:bodyPr>
          <a:lstStyle/>
          <a:p>
            <a:r>
              <a:rPr lang="it-IT"/>
              <a:t>YES</a:t>
            </a:r>
          </a:p>
        </p:txBody>
      </p:sp>
    </p:spTree>
    <p:extLst>
      <p:ext uri="{BB962C8B-B14F-4D97-AF65-F5344CB8AC3E}">
        <p14:creationId xmlns:p14="http://schemas.microsoft.com/office/powerpoint/2010/main" val="964392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olo 1"/>
          <p:cNvSpPr txBox="1">
            <a:spLocks noGrp="1"/>
          </p:cNvSpPr>
          <p:nvPr>
            <p:ph type="title"/>
          </p:nvPr>
        </p:nvSpPr>
        <p:spPr>
          <a:xfrm>
            <a:off x="288521" y="139165"/>
            <a:ext cx="8581043" cy="840400"/>
          </a:xfrm>
          <a:prstGeom prst="rect">
            <a:avLst/>
          </a:prstGeom>
        </p:spPr>
        <p:txBody>
          <a:bodyPr>
            <a:normAutofit/>
          </a:bodyPr>
          <a:lstStyle/>
          <a:p>
            <a:r>
              <a:rPr lang="it-IT" sz="2800">
                <a:latin typeface="Cambria Math"/>
                <a:ea typeface="Cambria Math"/>
              </a:rPr>
              <a:t>Task 2 : Introduction to Genetic Algorithm</a:t>
            </a:r>
          </a:p>
        </p:txBody>
      </p:sp>
      <p:graphicFrame>
        <p:nvGraphicFramePr>
          <p:cNvPr id="3" name="Table 2">
            <a:extLst>
              <a:ext uri="{FF2B5EF4-FFF2-40B4-BE49-F238E27FC236}">
                <a16:creationId xmlns:a16="http://schemas.microsoft.com/office/drawing/2014/main" id="{F2109BE9-5400-D020-AC8F-035C7B389ABA}"/>
              </a:ext>
            </a:extLst>
          </p:cNvPr>
          <p:cNvGraphicFramePr>
            <a:graphicFrameLocks noGrp="1"/>
          </p:cNvGraphicFramePr>
          <p:nvPr>
            <p:extLst>
              <p:ext uri="{D42A27DB-BD31-4B8C-83A1-F6EECF244321}">
                <p14:modId xmlns:p14="http://schemas.microsoft.com/office/powerpoint/2010/main" val="3172790861"/>
              </p:ext>
            </p:extLst>
          </p:nvPr>
        </p:nvGraphicFramePr>
        <p:xfrm>
          <a:off x="1120877" y="1397000"/>
          <a:ext cx="6902246" cy="3799840"/>
        </p:xfrm>
        <a:graphic>
          <a:graphicData uri="http://schemas.openxmlformats.org/drawingml/2006/table">
            <a:tbl>
              <a:tblPr firstRow="1" bandRow="1">
                <a:tableStyleId>{5C22544A-7EE6-4342-B048-85BDC9FD1C3A}</a:tableStyleId>
              </a:tblPr>
              <a:tblGrid>
                <a:gridCol w="3451123">
                  <a:extLst>
                    <a:ext uri="{9D8B030D-6E8A-4147-A177-3AD203B41FA5}">
                      <a16:colId xmlns:a16="http://schemas.microsoft.com/office/drawing/2014/main" val="4270612522"/>
                    </a:ext>
                  </a:extLst>
                </a:gridCol>
                <a:gridCol w="3451123">
                  <a:extLst>
                    <a:ext uri="{9D8B030D-6E8A-4147-A177-3AD203B41FA5}">
                      <a16:colId xmlns:a16="http://schemas.microsoft.com/office/drawing/2014/main" val="118312776"/>
                    </a:ext>
                  </a:extLst>
                </a:gridCol>
              </a:tblGrid>
              <a:tr h="508000">
                <a:tc>
                  <a:txBody>
                    <a:bodyPr/>
                    <a:lstStyle/>
                    <a:p>
                      <a:pPr algn="ctr"/>
                      <a:r>
                        <a:rPr lang="it-IT" sz="1800" b="1" i="0" kern="1200">
                          <a:solidFill>
                            <a:schemeClr val="lt1"/>
                          </a:solidFill>
                          <a:effectLst/>
                          <a:latin typeface="+mn-lt"/>
                          <a:ea typeface="+mn-ea"/>
                          <a:cs typeface="+mn-cs"/>
                        </a:rPr>
                        <a:t>Classical Algorithm</a:t>
                      </a:r>
                      <a:endParaRPr lang="it-IT"/>
                    </a:p>
                  </a:txBody>
                  <a:tcPr/>
                </a:tc>
                <a:tc>
                  <a:txBody>
                    <a:bodyPr/>
                    <a:lstStyle/>
                    <a:p>
                      <a:pPr algn="ctr"/>
                      <a:r>
                        <a:rPr lang="it-IT" sz="1800" b="1" i="0" kern="1200">
                          <a:solidFill>
                            <a:schemeClr val="lt1"/>
                          </a:solidFill>
                          <a:effectLst/>
                          <a:latin typeface="+mn-lt"/>
                          <a:ea typeface="+mn-ea"/>
                          <a:cs typeface="+mn-cs"/>
                        </a:rPr>
                        <a:t>Genetic Algorithm</a:t>
                      </a:r>
                      <a:endParaRPr lang="it-IT"/>
                    </a:p>
                  </a:txBody>
                  <a:tcPr/>
                </a:tc>
                <a:extLst>
                  <a:ext uri="{0D108BD9-81ED-4DB2-BD59-A6C34878D82A}">
                    <a16:rowId xmlns:a16="http://schemas.microsoft.com/office/drawing/2014/main" val="3208412211"/>
                  </a:ext>
                </a:extLst>
              </a:tr>
              <a:tr h="508000">
                <a:tc>
                  <a:txBody>
                    <a:bodyPr/>
                    <a:lstStyle/>
                    <a:p>
                      <a:r>
                        <a:rPr lang="en-US" sz="1800" b="0" i="0" kern="1200">
                          <a:solidFill>
                            <a:schemeClr val="dk1"/>
                          </a:solidFill>
                          <a:effectLst/>
                          <a:latin typeface="+mn-lt"/>
                          <a:ea typeface="+mn-ea"/>
                          <a:cs typeface="+mn-cs"/>
                        </a:rPr>
                        <a:t>Generates a single point at each iteration. The sequence of points approaches an optimal solution.</a:t>
                      </a:r>
                      <a:endParaRPr lang="it-IT"/>
                    </a:p>
                  </a:txBody>
                  <a:tcPr/>
                </a:tc>
                <a:tc>
                  <a:txBody>
                    <a:bodyPr/>
                    <a:lstStyle/>
                    <a:p>
                      <a:r>
                        <a:rPr lang="en-US" sz="1800" b="0" i="0" kern="1200">
                          <a:solidFill>
                            <a:schemeClr val="dk1"/>
                          </a:solidFill>
                          <a:effectLst/>
                          <a:latin typeface="+mn-lt"/>
                          <a:ea typeface="+mn-ea"/>
                          <a:cs typeface="+mn-cs"/>
                        </a:rPr>
                        <a:t>Generates a population of points at each iteration. The best point in the population approaches an optimal solution.</a:t>
                      </a:r>
                      <a:endParaRPr lang="it-IT"/>
                    </a:p>
                  </a:txBody>
                  <a:tcPr/>
                </a:tc>
                <a:extLst>
                  <a:ext uri="{0D108BD9-81ED-4DB2-BD59-A6C34878D82A}">
                    <a16:rowId xmlns:a16="http://schemas.microsoft.com/office/drawing/2014/main" val="1592431700"/>
                  </a:ext>
                </a:extLst>
              </a:tr>
              <a:tr h="508000">
                <a:tc>
                  <a:txBody>
                    <a:bodyPr/>
                    <a:lstStyle/>
                    <a:p>
                      <a:r>
                        <a:rPr lang="en-US" sz="1800" b="0" i="0" kern="1200">
                          <a:solidFill>
                            <a:schemeClr val="dk1"/>
                          </a:solidFill>
                          <a:effectLst/>
                          <a:latin typeface="+mn-lt"/>
                          <a:ea typeface="+mn-ea"/>
                          <a:cs typeface="+mn-cs"/>
                        </a:rPr>
                        <a:t>Selects the next point in the sequence by a deterministic computation.</a:t>
                      </a:r>
                      <a:endParaRPr lang="it-IT"/>
                    </a:p>
                  </a:txBody>
                  <a:tcPr/>
                </a:tc>
                <a:tc>
                  <a:txBody>
                    <a:bodyPr/>
                    <a:lstStyle/>
                    <a:p>
                      <a:r>
                        <a:rPr lang="en-US" sz="1800" b="0" i="0" kern="1200">
                          <a:solidFill>
                            <a:schemeClr val="dk1"/>
                          </a:solidFill>
                          <a:effectLst/>
                          <a:latin typeface="+mn-lt"/>
                          <a:ea typeface="+mn-ea"/>
                          <a:cs typeface="+mn-cs"/>
                        </a:rPr>
                        <a:t>Selects the next population by computation which uses random number generators.</a:t>
                      </a:r>
                      <a:endParaRPr lang="it-IT"/>
                    </a:p>
                  </a:txBody>
                  <a:tcPr/>
                </a:tc>
                <a:extLst>
                  <a:ext uri="{0D108BD9-81ED-4DB2-BD59-A6C34878D82A}">
                    <a16:rowId xmlns:a16="http://schemas.microsoft.com/office/drawing/2014/main" val="1214277048"/>
                  </a:ext>
                </a:extLst>
              </a:tr>
              <a:tr h="508000">
                <a:tc>
                  <a:txBody>
                    <a:bodyPr/>
                    <a:lstStyle/>
                    <a:p>
                      <a:r>
                        <a:rPr lang="en-US" sz="1800" b="0" i="0" kern="1200">
                          <a:solidFill>
                            <a:schemeClr val="dk1"/>
                          </a:solidFill>
                          <a:effectLst/>
                          <a:latin typeface="+mn-lt"/>
                          <a:ea typeface="+mn-ea"/>
                          <a:cs typeface="+mn-cs"/>
                        </a:rPr>
                        <a:t>Typically converges quickly to a local solution.</a:t>
                      </a:r>
                      <a:endParaRPr lang="it-IT"/>
                    </a:p>
                  </a:txBody>
                  <a:tcPr/>
                </a:tc>
                <a:tc>
                  <a:txBody>
                    <a:bodyPr/>
                    <a:lstStyle/>
                    <a:p>
                      <a:r>
                        <a:rPr lang="en-US" sz="1800" b="0" i="0" kern="1200">
                          <a:solidFill>
                            <a:schemeClr val="dk1"/>
                          </a:solidFill>
                          <a:effectLst/>
                          <a:latin typeface="+mn-lt"/>
                          <a:ea typeface="+mn-ea"/>
                          <a:cs typeface="+mn-cs"/>
                        </a:rPr>
                        <a:t>Typically takes many function evaluations to converge. May or may not converge to a local or global minimum.</a:t>
                      </a:r>
                      <a:endParaRPr lang="it-IT"/>
                    </a:p>
                  </a:txBody>
                  <a:tcPr/>
                </a:tc>
                <a:extLst>
                  <a:ext uri="{0D108BD9-81ED-4DB2-BD59-A6C34878D82A}">
                    <a16:rowId xmlns:a16="http://schemas.microsoft.com/office/drawing/2014/main" val="3192044817"/>
                  </a:ext>
                </a:extLst>
              </a:tr>
            </a:tbl>
          </a:graphicData>
        </a:graphic>
      </p:graphicFrame>
    </p:spTree>
    <p:extLst>
      <p:ext uri="{BB962C8B-B14F-4D97-AF65-F5344CB8AC3E}">
        <p14:creationId xmlns:p14="http://schemas.microsoft.com/office/powerpoint/2010/main" val="3750865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72C3-E17C-2E04-E6C3-973DB36FF6F6}"/>
              </a:ext>
            </a:extLst>
          </p:cNvPr>
          <p:cNvSpPr>
            <a:spLocks noGrp="1"/>
          </p:cNvSpPr>
          <p:nvPr>
            <p:ph type="title"/>
          </p:nvPr>
        </p:nvSpPr>
        <p:spPr/>
        <p:txBody>
          <a:bodyPr>
            <a:normAutofit/>
          </a:bodyPr>
          <a:lstStyle/>
          <a:p>
            <a:r>
              <a:rPr lang="it-IT" sz="2400">
                <a:latin typeface="Cambria Math"/>
                <a:ea typeface="Cambria Math"/>
              </a:rPr>
              <a:t>Task 2 : Introduction to Genetic Algorithm</a:t>
            </a:r>
            <a:endParaRPr lang="it-IT"/>
          </a:p>
        </p:txBody>
      </p:sp>
      <p:sp>
        <p:nvSpPr>
          <p:cNvPr id="3" name="Content Placeholder 2">
            <a:extLst>
              <a:ext uri="{FF2B5EF4-FFF2-40B4-BE49-F238E27FC236}">
                <a16:creationId xmlns:a16="http://schemas.microsoft.com/office/drawing/2014/main" id="{05051F41-510D-517E-878D-49E049891114}"/>
              </a:ext>
            </a:extLst>
          </p:cNvPr>
          <p:cNvSpPr>
            <a:spLocks noGrp="1"/>
          </p:cNvSpPr>
          <p:nvPr>
            <p:ph idx="1"/>
          </p:nvPr>
        </p:nvSpPr>
        <p:spPr>
          <a:xfrm>
            <a:off x="410137" y="1452717"/>
            <a:ext cx="8323726" cy="523568"/>
          </a:xfrm>
        </p:spPr>
        <p:txBody>
          <a:bodyPr/>
          <a:lstStyle/>
          <a:p>
            <a:r>
              <a:rPr lang="it-IT"/>
              <a:t>Matlab Implementation</a:t>
            </a:r>
          </a:p>
          <a:p>
            <a:endParaRPr lang="it-IT"/>
          </a:p>
        </p:txBody>
      </p:sp>
      <p:pic>
        <p:nvPicPr>
          <p:cNvPr id="7" name="Picture 6" descr="A white background with black text&#10;&#10;Description automatically generated">
            <a:extLst>
              <a:ext uri="{FF2B5EF4-FFF2-40B4-BE49-F238E27FC236}">
                <a16:creationId xmlns:a16="http://schemas.microsoft.com/office/drawing/2014/main" id="{007919BB-91F2-1AC7-76F6-8501F413473D}"/>
              </a:ext>
            </a:extLst>
          </p:cNvPr>
          <p:cNvPicPr>
            <a:picLocks noChangeAspect="1"/>
          </p:cNvPicPr>
          <p:nvPr/>
        </p:nvPicPr>
        <p:blipFill>
          <a:blip r:embed="rId2"/>
          <a:stretch>
            <a:fillRect/>
          </a:stretch>
        </p:blipFill>
        <p:spPr>
          <a:xfrm>
            <a:off x="410137" y="1976284"/>
            <a:ext cx="8419818" cy="145271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6B9703-C688-AC39-7405-8EC0A5988F03}"/>
                  </a:ext>
                </a:extLst>
              </p:cNvPr>
              <p:cNvSpPr txBox="1"/>
              <p:nvPr/>
            </p:nvSpPr>
            <p:spPr>
              <a:xfrm>
                <a:off x="417179" y="3615812"/>
                <a:ext cx="8323726" cy="1754326"/>
              </a:xfrm>
              <a:prstGeom prst="rect">
                <a:avLst/>
              </a:prstGeom>
              <a:noFill/>
            </p:spPr>
            <p:txBody>
              <a:bodyPr wrap="square" rtlCol="0">
                <a:spAutoFit/>
              </a:bodyPr>
              <a:lstStyle/>
              <a:p>
                <a:pPr marL="285750" indent="-285750">
                  <a:buFontTx/>
                  <a:buChar char="-"/>
                </a:pPr>
                <a:r>
                  <a:rPr lang="it-IT"/>
                  <a:t>Built_Input 1  is a function which has as variables the three components of </a:t>
                </a:r>
                <a14:m>
                  <m:oMath xmlns:m="http://schemas.openxmlformats.org/officeDocument/2006/math">
                    <m:r>
                      <a:rPr lang="it-IT" i="1" smtClean="0">
                        <a:latin typeface="Cambria Math" panose="02040503050406030204" pitchFamily="18" charset="0"/>
                        <a:ea typeface="Cambria Math" panose="02040503050406030204" pitchFamily="18" charset="0"/>
                      </a:rPr>
                      <m:t>𝜂</m:t>
                    </m:r>
                  </m:oMath>
                </a14:m>
                <a:r>
                  <a:rPr lang="it-IT"/>
                  <a:t>, and it computes the trace of the covariance matrix </a:t>
                </a:r>
              </a:p>
              <a:p>
                <a:pPr marL="285750" indent="-285750">
                  <a:buFontTx/>
                  <a:buChar char="-"/>
                </a:pPr>
                <a:r>
                  <a:rPr lang="it-IT"/>
                  <a:t>The upper and lower bounds were setted iteratively, in order to have a reduction in the execution time, as:</a:t>
                </a:r>
              </a:p>
              <a:p>
                <a:endParaRPr lang="it-IT"/>
              </a:p>
              <a:p>
                <a:endParaRPr lang="it-IT"/>
              </a:p>
            </p:txBody>
          </p:sp>
        </mc:Choice>
        <mc:Fallback xmlns="">
          <p:sp>
            <p:nvSpPr>
              <p:cNvPr id="8" name="TextBox 7">
                <a:extLst>
                  <a:ext uri="{FF2B5EF4-FFF2-40B4-BE49-F238E27FC236}">
                    <a16:creationId xmlns:a16="http://schemas.microsoft.com/office/drawing/2014/main" id="{CC6B9703-C688-AC39-7405-8EC0A5988F03}"/>
                  </a:ext>
                </a:extLst>
              </p:cNvPr>
              <p:cNvSpPr txBox="1">
                <a:spLocks noRot="1" noChangeAspect="1" noMove="1" noResize="1" noEditPoints="1" noAdjustHandles="1" noChangeArrowheads="1" noChangeShapeType="1" noTextEdit="1"/>
              </p:cNvSpPr>
              <p:nvPr/>
            </p:nvSpPr>
            <p:spPr>
              <a:xfrm>
                <a:off x="417179" y="3615812"/>
                <a:ext cx="8323726" cy="1754326"/>
              </a:xfrm>
              <a:prstGeom prst="rect">
                <a:avLst/>
              </a:prstGeom>
              <a:blipFill>
                <a:blip r:embed="rId3"/>
                <a:stretch>
                  <a:fillRect l="-586" t="-1736"/>
                </a:stretch>
              </a:blipFill>
            </p:spPr>
            <p:txBody>
              <a:bodyPr/>
              <a:lstStyle/>
              <a:p>
                <a:r>
                  <a:rPr lang="it-IT">
                    <a:noFill/>
                  </a:rPr>
                  <a:t> </a:t>
                </a:r>
              </a:p>
            </p:txBody>
          </p:sp>
        </mc:Fallback>
      </mc:AlternateContent>
      <p:pic>
        <p:nvPicPr>
          <p:cNvPr id="10" name="Picture 9" descr="A math equation with numbers and symbols&#10;&#10;Description automatically generated">
            <a:extLst>
              <a:ext uri="{FF2B5EF4-FFF2-40B4-BE49-F238E27FC236}">
                <a16:creationId xmlns:a16="http://schemas.microsoft.com/office/drawing/2014/main" id="{103EA6A6-149B-5B4C-F427-B20E74376E85}"/>
              </a:ext>
            </a:extLst>
          </p:cNvPr>
          <p:cNvPicPr>
            <a:picLocks noChangeAspect="1"/>
          </p:cNvPicPr>
          <p:nvPr/>
        </p:nvPicPr>
        <p:blipFill>
          <a:blip r:embed="rId4"/>
          <a:stretch>
            <a:fillRect/>
          </a:stretch>
        </p:blipFill>
        <p:spPr>
          <a:xfrm>
            <a:off x="3138186" y="4579826"/>
            <a:ext cx="3105298" cy="1445323"/>
          </a:xfrm>
          <a:prstGeom prst="rect">
            <a:avLst/>
          </a:prstGeom>
        </p:spPr>
      </p:pic>
    </p:spTree>
    <p:extLst>
      <p:ext uri="{BB962C8B-B14F-4D97-AF65-F5344CB8AC3E}">
        <p14:creationId xmlns:p14="http://schemas.microsoft.com/office/powerpoint/2010/main" val="235521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olo 1"/>
          <p:cNvSpPr txBox="1">
            <a:spLocks noGrp="1"/>
          </p:cNvSpPr>
          <p:nvPr>
            <p:ph type="title"/>
          </p:nvPr>
        </p:nvSpPr>
        <p:spPr>
          <a:xfrm>
            <a:off x="288521" y="139165"/>
            <a:ext cx="8581043" cy="840400"/>
          </a:xfrm>
          <a:prstGeom prst="rect">
            <a:avLst/>
          </a:prstGeom>
        </p:spPr>
        <p:txBody>
          <a:bodyPr>
            <a:normAutofit/>
          </a:bodyPr>
          <a:lstStyle/>
          <a:p>
            <a:r>
              <a:rPr lang="it-IT" sz="2800">
                <a:latin typeface="Cambria Math"/>
                <a:ea typeface="Cambria Math"/>
              </a:rPr>
              <a:t>Task 2: Robust Experiment Design</a:t>
            </a:r>
          </a:p>
        </p:txBody>
      </p:sp>
      <p:sp>
        <p:nvSpPr>
          <p:cNvPr id="2" name="TextBox 1">
            <a:extLst>
              <a:ext uri="{FF2B5EF4-FFF2-40B4-BE49-F238E27FC236}">
                <a16:creationId xmlns:a16="http://schemas.microsoft.com/office/drawing/2014/main" id="{0A0CF213-3ED3-A0A2-D682-538A723440AE}"/>
              </a:ext>
            </a:extLst>
          </p:cNvPr>
          <p:cNvSpPr txBox="1"/>
          <p:nvPr/>
        </p:nvSpPr>
        <p:spPr>
          <a:xfrm>
            <a:off x="206477" y="1415845"/>
            <a:ext cx="8663087" cy="646331"/>
          </a:xfrm>
          <a:prstGeom prst="rect">
            <a:avLst/>
          </a:prstGeom>
          <a:noFill/>
        </p:spPr>
        <p:txBody>
          <a:bodyPr wrap="square" rtlCol="0">
            <a:spAutoFit/>
          </a:bodyPr>
          <a:lstStyle/>
          <a:p>
            <a:endParaRPr lang="it-IT"/>
          </a:p>
          <a:p>
            <a:endParaRPr lang="it-IT"/>
          </a:p>
        </p:txBody>
      </p:sp>
      <p:sp>
        <p:nvSpPr>
          <p:cNvPr id="3" name="TextBox 2">
            <a:extLst>
              <a:ext uri="{FF2B5EF4-FFF2-40B4-BE49-F238E27FC236}">
                <a16:creationId xmlns:a16="http://schemas.microsoft.com/office/drawing/2014/main" id="{6D2B5237-42EF-8A52-FC3A-0E05DC3E198C}"/>
              </a:ext>
            </a:extLst>
          </p:cNvPr>
          <p:cNvSpPr txBox="1"/>
          <p:nvPr/>
        </p:nvSpPr>
        <p:spPr>
          <a:xfrm>
            <a:off x="288521" y="1415845"/>
            <a:ext cx="8481853" cy="6186309"/>
          </a:xfrm>
          <a:prstGeom prst="rect">
            <a:avLst/>
          </a:prstGeom>
          <a:noFill/>
        </p:spPr>
        <p:txBody>
          <a:bodyPr wrap="square" rtlCol="0">
            <a:spAutoFit/>
          </a:bodyPr>
          <a:lstStyle/>
          <a:p>
            <a:r>
              <a:rPr lang="it-IT"/>
              <a:t> The following steps are used in order to implement a robust experiment design:</a:t>
            </a:r>
          </a:p>
          <a:p>
            <a:pPr marL="342900" indent="-342900">
              <a:buFont typeface="+mj-lt"/>
              <a:buAutoNum type="arabicPeriod"/>
            </a:pPr>
            <a:r>
              <a:rPr lang="it-IT"/>
              <a:t>From the identified model in task 1, using the computed uncertainties, N random models are generated</a:t>
            </a:r>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r>
              <a:rPr lang="it-IT"/>
              <a:t>N nominal experiment design problems are solved, in order to find an input sequence and an optimal cost for each scenario</a:t>
            </a:r>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pPr marL="342900" indent="-342900">
              <a:buFont typeface="+mj-lt"/>
              <a:buAutoNum type="arabicPeriod"/>
            </a:pPr>
            <a:endParaRPr lang="it-IT"/>
          </a:p>
          <a:p>
            <a:r>
              <a:rPr lang="it-IT"/>
              <a:t> </a:t>
            </a:r>
          </a:p>
        </p:txBody>
      </p:sp>
      <p:pic>
        <p:nvPicPr>
          <p:cNvPr id="7" name="Picture 6" descr="A white background with black text&#10;&#10;Description automatically generated">
            <a:extLst>
              <a:ext uri="{FF2B5EF4-FFF2-40B4-BE49-F238E27FC236}">
                <a16:creationId xmlns:a16="http://schemas.microsoft.com/office/drawing/2014/main" id="{C7B7DDF3-261E-1FDB-8097-578C593646C4}"/>
              </a:ext>
            </a:extLst>
          </p:cNvPr>
          <p:cNvPicPr>
            <a:picLocks noChangeAspect="1"/>
          </p:cNvPicPr>
          <p:nvPr/>
        </p:nvPicPr>
        <p:blipFill>
          <a:blip r:embed="rId2"/>
          <a:stretch>
            <a:fillRect/>
          </a:stretch>
        </p:blipFill>
        <p:spPr>
          <a:xfrm>
            <a:off x="961057" y="2308122"/>
            <a:ext cx="7136779" cy="1820953"/>
          </a:xfrm>
          <a:prstGeom prst="rect">
            <a:avLst/>
          </a:prstGeom>
        </p:spPr>
      </p:pic>
    </p:spTree>
    <p:extLst>
      <p:ext uri="{BB962C8B-B14F-4D97-AF65-F5344CB8AC3E}">
        <p14:creationId xmlns:p14="http://schemas.microsoft.com/office/powerpoint/2010/main" val="127817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chor="t">
            <a:normAutofit/>
          </a:bodyPr>
          <a:lstStyle/>
          <a:p>
            <a:r>
              <a:rPr lang="it-IT"/>
              <a:t>Presentation of the project</a:t>
            </a:r>
          </a:p>
        </p:txBody>
      </p:sp>
      <p:sp>
        <p:nvSpPr>
          <p:cNvPr id="3" name="Segnaposto contenuto 2"/>
          <p:cNvSpPr>
            <a:spLocks noGrp="1"/>
          </p:cNvSpPr>
          <p:nvPr>
            <p:ph idx="1"/>
          </p:nvPr>
        </p:nvSpPr>
        <p:spPr/>
        <p:txBody>
          <a:bodyPr vert="horz" lIns="91440" tIns="45720" rIns="91440" bIns="45720" rtlCol="0" anchor="t">
            <a:normAutofit/>
          </a:bodyPr>
          <a:lstStyle/>
          <a:p>
            <a:pPr algn="l" rtl="0" fontAlgn="base"/>
            <a:r>
              <a:rPr lang="en-GB" sz="1800" b="0" i="0" u="none" strike="noStrike">
                <a:solidFill>
                  <a:srgbClr val="000000"/>
                </a:solidFill>
                <a:effectLst/>
              </a:rPr>
              <a:t>The project considers the </a:t>
            </a:r>
            <a:r>
              <a:rPr lang="en-GB" sz="1800">
                <a:solidFill>
                  <a:srgbClr val="000000"/>
                </a:solidFill>
              </a:rPr>
              <a:t>dynamics</a:t>
            </a:r>
            <a:r>
              <a:rPr lang="en-GB" sz="1800" b="0" i="0" u="none" strike="noStrike">
                <a:solidFill>
                  <a:srgbClr val="000000"/>
                </a:solidFill>
                <a:effectLst/>
              </a:rPr>
              <a:t> of multirotor UAV and is characterized by the following two tasks</a:t>
            </a:r>
            <a:r>
              <a:rPr lang="en-US" sz="1800" b="0" i="0">
                <a:solidFill>
                  <a:srgbClr val="000000"/>
                </a:solidFill>
                <a:effectLst/>
              </a:rPr>
              <a:t>​</a:t>
            </a:r>
            <a:endParaRPr lang="en-US" sz="1200" b="0" i="0">
              <a:solidFill>
                <a:srgbClr val="000000"/>
              </a:solidFill>
              <a:effectLst/>
            </a:endParaRPr>
          </a:p>
          <a:p>
            <a:pPr algn="l" rtl="0" fontAlgn="base"/>
            <a:r>
              <a:rPr lang="en-GB" sz="1800" b="0" i="0">
                <a:solidFill>
                  <a:srgbClr val="000000"/>
                </a:solidFill>
                <a:effectLst/>
                <a:latin typeface="Arial" panose="020B0604020202020204" pitchFamily="34" charset="0"/>
              </a:rPr>
              <a:t>​</a:t>
            </a:r>
            <a:endParaRPr lang="en-GB" sz="1200" b="0" i="0">
              <a:solidFill>
                <a:srgbClr val="000000"/>
              </a:solidFill>
              <a:effectLst/>
              <a:latin typeface="Segoe UI" panose="020B0502040204020203" pitchFamily="34" charset="0"/>
            </a:endParaRPr>
          </a:p>
          <a:p>
            <a:pPr algn="l" rtl="0" fontAlgn="base"/>
            <a:r>
              <a:rPr lang="en-GB" sz="1800" b="1" i="0" u="none" strike="noStrike">
                <a:solidFill>
                  <a:srgbClr val="4F81BD"/>
                </a:solidFill>
                <a:effectLst/>
                <a:latin typeface="Arial" panose="020B0604020202020204" pitchFamily="34" charset="0"/>
              </a:rPr>
              <a:t>Task I</a:t>
            </a:r>
            <a:r>
              <a:rPr lang="en-US" sz="1800" b="0" i="0">
                <a:solidFill>
                  <a:srgbClr val="000000"/>
                </a:solidFill>
                <a:effectLst/>
                <a:latin typeface="Arial" panose="020B0604020202020204" pitchFamily="34" charset="0"/>
              </a:rPr>
              <a:t>​</a:t>
            </a:r>
            <a:endParaRPr lang="en-US" sz="1200" b="0" i="0">
              <a:solidFill>
                <a:srgbClr val="000000"/>
              </a:solidFill>
              <a:effectLst/>
              <a:latin typeface="Segoe UI" panose="020B0502040204020203" pitchFamily="34" charset="0"/>
            </a:endParaRPr>
          </a:p>
          <a:p>
            <a:pPr algn="l" rtl="0" fontAlgn="base"/>
            <a:r>
              <a:rPr lang="en-GB" sz="1800" b="0" i="0" u="none" strike="noStrike">
                <a:solidFill>
                  <a:srgbClr val="000000"/>
                </a:solidFill>
                <a:effectLst/>
                <a:latin typeface="Arial" panose="020B0604020202020204" pitchFamily="34" charset="0"/>
              </a:rPr>
              <a:t>System Identification of longitudinal dynamics from simulated data for a given input</a:t>
            </a:r>
            <a:r>
              <a:rPr lang="en-US" sz="1800" b="0" i="0">
                <a:solidFill>
                  <a:srgbClr val="000000"/>
                </a:solidFill>
                <a:effectLst/>
                <a:latin typeface="Arial" panose="020B0604020202020204" pitchFamily="34" charset="0"/>
              </a:rPr>
              <a:t>​</a:t>
            </a:r>
            <a:endParaRPr lang="en-US" sz="1200" b="0" i="0">
              <a:solidFill>
                <a:srgbClr val="000000"/>
              </a:solidFill>
              <a:effectLst/>
              <a:latin typeface="Segoe UI" panose="020B0502040204020203" pitchFamily="34" charset="0"/>
            </a:endParaRPr>
          </a:p>
          <a:p>
            <a:pPr algn="l" rtl="0" fontAlgn="base"/>
            <a:r>
              <a:rPr lang="en-GB" sz="1800" b="0" i="0">
                <a:solidFill>
                  <a:srgbClr val="000000"/>
                </a:solidFill>
                <a:effectLst/>
                <a:latin typeface="Arial" panose="020B0604020202020204" pitchFamily="34" charset="0"/>
              </a:rPr>
              <a:t>​</a:t>
            </a:r>
            <a:endParaRPr lang="en-GB" sz="1200" b="0" i="0">
              <a:solidFill>
                <a:srgbClr val="000000"/>
              </a:solidFill>
              <a:effectLst/>
              <a:latin typeface="Segoe UI" panose="020B0502040204020203" pitchFamily="34" charset="0"/>
            </a:endParaRPr>
          </a:p>
          <a:p>
            <a:pPr algn="l" rtl="0" fontAlgn="base"/>
            <a:r>
              <a:rPr lang="en-GB" sz="1800" b="1" i="0" u="none" strike="noStrike">
                <a:solidFill>
                  <a:srgbClr val="4F81BD"/>
                </a:solidFill>
                <a:effectLst/>
                <a:latin typeface="Arial" panose="020B0604020202020204" pitchFamily="34" charset="0"/>
              </a:rPr>
              <a:t>Task II</a:t>
            </a:r>
            <a:r>
              <a:rPr lang="en-US" sz="1800" b="0" i="0">
                <a:solidFill>
                  <a:srgbClr val="000000"/>
                </a:solidFill>
                <a:effectLst/>
                <a:latin typeface="Arial" panose="020B0604020202020204" pitchFamily="34" charset="0"/>
              </a:rPr>
              <a:t>​</a:t>
            </a:r>
            <a:endParaRPr lang="en-US" sz="1200" b="0" i="0">
              <a:solidFill>
                <a:srgbClr val="000000"/>
              </a:solidFill>
              <a:effectLst/>
              <a:latin typeface="Segoe UI" panose="020B0502040204020203" pitchFamily="34" charset="0"/>
            </a:endParaRPr>
          </a:p>
          <a:p>
            <a:pPr algn="l" rtl="0" fontAlgn="base"/>
            <a:r>
              <a:rPr lang="en-GB" sz="1800" b="0" i="0" u="none" strike="noStrike">
                <a:solidFill>
                  <a:srgbClr val="000000"/>
                </a:solidFill>
                <a:effectLst/>
                <a:latin typeface="Arial" panose="020B0604020202020204" pitchFamily="34" charset="0"/>
              </a:rPr>
              <a:t>Robust Optimization of experiment design to maximise model accuracy</a:t>
            </a:r>
            <a:endParaRPr lang="en-US" sz="1200" b="0" i="0">
              <a:solidFill>
                <a:srgbClr val="000000"/>
              </a:solidFill>
              <a:effectLst/>
              <a:latin typeface="Segoe UI" panose="020B0502040204020203" pitchFamily="34" charset="0"/>
            </a:endParaRPr>
          </a:p>
          <a:p>
            <a:pPr>
              <a:lnSpc>
                <a:spcPct val="90000"/>
              </a:lnSpc>
            </a:pPr>
            <a:endParaRPr lang="en-GB" sz="1500"/>
          </a:p>
        </p:txBody>
      </p:sp>
    </p:spTree>
    <p:extLst>
      <p:ext uri="{BB962C8B-B14F-4D97-AF65-F5344CB8AC3E}">
        <p14:creationId xmlns:p14="http://schemas.microsoft.com/office/powerpoint/2010/main" val="338364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olo 1"/>
          <p:cNvSpPr txBox="1">
            <a:spLocks noGrp="1"/>
          </p:cNvSpPr>
          <p:nvPr>
            <p:ph type="title"/>
          </p:nvPr>
        </p:nvSpPr>
        <p:spPr>
          <a:xfrm>
            <a:off x="288521" y="139165"/>
            <a:ext cx="8581043" cy="840400"/>
          </a:xfrm>
          <a:prstGeom prst="rect">
            <a:avLst/>
          </a:prstGeom>
        </p:spPr>
        <p:txBody>
          <a:bodyPr>
            <a:normAutofit/>
          </a:bodyPr>
          <a:lstStyle/>
          <a:p>
            <a:r>
              <a:rPr lang="it-IT" sz="2800">
                <a:latin typeface="Cambria Math"/>
                <a:ea typeface="Cambria Math"/>
              </a:rPr>
              <a:t>Task 2: Robust Experiment Design</a:t>
            </a:r>
            <a:endParaRPr lang="it-IT" sz="2800">
              <a:latin typeface="Cambria Math" panose="02040503050406030204" pitchFamily="18" charset="0"/>
              <a:ea typeface="Cambria Math" panose="02040503050406030204" pitchFamily="18" charset="0"/>
            </a:endParaRPr>
          </a:p>
        </p:txBody>
      </p:sp>
      <p:sp>
        <p:nvSpPr>
          <p:cNvPr id="3" name="TextBox 2">
            <a:extLst>
              <a:ext uri="{FF2B5EF4-FFF2-40B4-BE49-F238E27FC236}">
                <a16:creationId xmlns:a16="http://schemas.microsoft.com/office/drawing/2014/main" id="{2379A6BF-EF2D-61B3-1276-83CDC14F5BD0}"/>
              </a:ext>
            </a:extLst>
          </p:cNvPr>
          <p:cNvSpPr txBox="1"/>
          <p:nvPr/>
        </p:nvSpPr>
        <p:spPr>
          <a:xfrm>
            <a:off x="288521" y="1415845"/>
            <a:ext cx="8672919" cy="369332"/>
          </a:xfrm>
          <a:prstGeom prst="rect">
            <a:avLst/>
          </a:prstGeom>
          <a:noFill/>
        </p:spPr>
        <p:txBody>
          <a:bodyPr wrap="square" rtlCol="0">
            <a:spAutoFit/>
          </a:bodyPr>
          <a:lstStyle/>
          <a:p>
            <a:r>
              <a:rPr lang="it-IT"/>
              <a:t>3. Evaluation of each scenario against all scenarios:</a:t>
            </a:r>
          </a:p>
        </p:txBody>
      </p:sp>
      <p:pic>
        <p:nvPicPr>
          <p:cNvPr id="5" name="Picture 4" descr="A white paper with black text&#10;&#10;Description automatically generated">
            <a:extLst>
              <a:ext uri="{FF2B5EF4-FFF2-40B4-BE49-F238E27FC236}">
                <a16:creationId xmlns:a16="http://schemas.microsoft.com/office/drawing/2014/main" id="{FB9A3383-AF3C-B7DC-B82A-9F8094084E0E}"/>
              </a:ext>
            </a:extLst>
          </p:cNvPr>
          <p:cNvPicPr>
            <a:picLocks noChangeAspect="1"/>
          </p:cNvPicPr>
          <p:nvPr/>
        </p:nvPicPr>
        <p:blipFill>
          <a:blip r:embed="rId2"/>
          <a:stretch>
            <a:fillRect/>
          </a:stretch>
        </p:blipFill>
        <p:spPr>
          <a:xfrm>
            <a:off x="1811901" y="1785177"/>
            <a:ext cx="5520197" cy="2445310"/>
          </a:xfrm>
          <a:prstGeom prst="rect">
            <a:avLst/>
          </a:prstGeom>
        </p:spPr>
      </p:pic>
      <p:pic>
        <p:nvPicPr>
          <p:cNvPr id="6" name="Immagine 5">
            <a:extLst>
              <a:ext uri="{FF2B5EF4-FFF2-40B4-BE49-F238E27FC236}">
                <a16:creationId xmlns:a16="http://schemas.microsoft.com/office/drawing/2014/main" id="{4B400F1E-08A9-E9DD-D3B3-3B7387B15471}"/>
              </a:ext>
            </a:extLst>
          </p:cNvPr>
          <p:cNvPicPr>
            <a:picLocks noChangeAspect="1"/>
          </p:cNvPicPr>
          <p:nvPr/>
        </p:nvPicPr>
        <p:blipFill>
          <a:blip r:embed="rId3"/>
          <a:stretch>
            <a:fillRect/>
          </a:stretch>
        </p:blipFill>
        <p:spPr>
          <a:xfrm>
            <a:off x="648930" y="5061015"/>
            <a:ext cx="1965960" cy="876300"/>
          </a:xfrm>
          <a:prstGeom prst="rect">
            <a:avLst/>
          </a:prstGeom>
        </p:spPr>
      </p:pic>
      <p:sp>
        <p:nvSpPr>
          <p:cNvPr id="8" name="CasellaDiTesto 7">
            <a:extLst>
              <a:ext uri="{FF2B5EF4-FFF2-40B4-BE49-F238E27FC236}">
                <a16:creationId xmlns:a16="http://schemas.microsoft.com/office/drawing/2014/main" id="{1137BB4C-CA5D-3E77-13A1-63E3F8CB78BA}"/>
              </a:ext>
            </a:extLst>
          </p:cNvPr>
          <p:cNvSpPr txBox="1"/>
          <p:nvPr/>
        </p:nvSpPr>
        <p:spPr>
          <a:xfrm>
            <a:off x="462117" y="4414684"/>
            <a:ext cx="5887002" cy="646331"/>
          </a:xfrm>
          <a:prstGeom prst="rect">
            <a:avLst/>
          </a:prstGeom>
          <a:noFill/>
        </p:spPr>
        <p:txBody>
          <a:bodyPr wrap="square" rtlCol="0">
            <a:spAutoFit/>
          </a:bodyPr>
          <a:lstStyle/>
          <a:p>
            <a:r>
              <a:rPr lang="it-IT"/>
              <a:t>The </a:t>
            </a:r>
            <a:r>
              <a:rPr lang="it-IT" err="1"/>
              <a:t>main</a:t>
            </a:r>
            <a:r>
              <a:rPr lang="it-IT"/>
              <a:t> </a:t>
            </a:r>
            <a:r>
              <a:rPr lang="it-IT" err="1"/>
              <a:t>result</a:t>
            </a:r>
            <a:r>
              <a:rPr lang="it-IT"/>
              <a:t> of </a:t>
            </a:r>
            <a:r>
              <a:rPr lang="it-IT" err="1"/>
              <a:t>this</a:t>
            </a:r>
            <a:r>
              <a:rPr lang="it-IT"/>
              <a:t> </a:t>
            </a:r>
            <a:r>
              <a:rPr lang="it-IT" err="1"/>
              <a:t>process</a:t>
            </a:r>
            <a:r>
              <a:rPr lang="it-IT"/>
              <a:t> </a:t>
            </a:r>
            <a:r>
              <a:rPr lang="it-IT" err="1"/>
              <a:t>is</a:t>
            </a:r>
            <a:r>
              <a:rPr lang="it-IT"/>
              <a:t> the </a:t>
            </a:r>
            <a:r>
              <a:rPr lang="it-IT" err="1"/>
              <a:t>computation</a:t>
            </a:r>
            <a:r>
              <a:rPr lang="it-IT"/>
              <a:t> of the </a:t>
            </a:r>
            <a:r>
              <a:rPr lang="it-IT" err="1"/>
              <a:t>matrix</a:t>
            </a:r>
            <a:r>
              <a:rPr lang="it-IT"/>
              <a:t> </a:t>
            </a:r>
            <a:r>
              <a:rPr lang="it-IT" err="1"/>
              <a:t>containing</a:t>
            </a:r>
            <a:r>
              <a:rPr lang="it-IT"/>
              <a:t> </a:t>
            </a:r>
            <a:r>
              <a:rPr lang="it-IT" err="1"/>
              <a:t>all</a:t>
            </a:r>
            <a:r>
              <a:rPr lang="it-IT"/>
              <a:t> the </a:t>
            </a:r>
            <a:r>
              <a:rPr lang="it-IT" err="1"/>
              <a:t>traces</a:t>
            </a:r>
            <a:r>
              <a:rPr lang="it-IT"/>
              <a:t>:</a:t>
            </a:r>
            <a:endParaRPr lang="en-US"/>
          </a:p>
        </p:txBody>
      </p:sp>
    </p:spTree>
    <p:extLst>
      <p:ext uri="{BB962C8B-B14F-4D97-AF65-F5344CB8AC3E}">
        <p14:creationId xmlns:p14="http://schemas.microsoft.com/office/powerpoint/2010/main" val="477724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CAAD-97B6-BA38-AC58-660CFB79932D}"/>
              </a:ext>
            </a:extLst>
          </p:cNvPr>
          <p:cNvSpPr>
            <a:spLocks noGrp="1"/>
          </p:cNvSpPr>
          <p:nvPr>
            <p:ph type="title"/>
          </p:nvPr>
        </p:nvSpPr>
        <p:spPr/>
        <p:txBody>
          <a:bodyPr/>
          <a:lstStyle/>
          <a:p>
            <a:r>
              <a:rPr lang="it-IT" sz="2400">
                <a:latin typeface="Cambria Math"/>
                <a:ea typeface="Cambria Math"/>
              </a:rPr>
              <a:t>Task 2: Robust Experiment Design</a:t>
            </a:r>
            <a:endParaRPr lang="it-IT"/>
          </a:p>
        </p:txBody>
      </p:sp>
      <p:sp>
        <p:nvSpPr>
          <p:cNvPr id="3" name="Content Placeholder 2">
            <a:extLst>
              <a:ext uri="{FF2B5EF4-FFF2-40B4-BE49-F238E27FC236}">
                <a16:creationId xmlns:a16="http://schemas.microsoft.com/office/drawing/2014/main" id="{EEEFE78B-6F3D-4D28-D140-B56B6474DA94}"/>
              </a:ext>
            </a:extLst>
          </p:cNvPr>
          <p:cNvSpPr>
            <a:spLocks noGrp="1"/>
          </p:cNvSpPr>
          <p:nvPr>
            <p:ph idx="1"/>
          </p:nvPr>
        </p:nvSpPr>
        <p:spPr>
          <a:xfrm>
            <a:off x="410137" y="1462548"/>
            <a:ext cx="8323726" cy="4525963"/>
          </a:xfrm>
        </p:spPr>
        <p:txBody>
          <a:bodyPr>
            <a:normAutofit/>
          </a:bodyPr>
          <a:lstStyle/>
          <a:p>
            <a:r>
              <a:rPr lang="it-IT" sz="1800">
                <a:latin typeface="+mj-lt"/>
              </a:rPr>
              <a:t>4. Construction</a:t>
            </a:r>
            <a:r>
              <a:rPr lang="it-IT">
                <a:latin typeface="+mj-lt"/>
              </a:rPr>
              <a:t> </a:t>
            </a:r>
            <a:r>
              <a:rPr lang="it-IT" sz="1800">
                <a:latin typeface="+mj-lt"/>
              </a:rPr>
              <a:t>of </a:t>
            </a:r>
            <a:r>
              <a:rPr lang="it-IT" sz="1800" err="1">
                <a:latin typeface="+mj-lt"/>
              </a:rPr>
              <a:t>optimal</a:t>
            </a:r>
            <a:r>
              <a:rPr lang="it-IT" sz="1800">
                <a:latin typeface="+mj-lt"/>
              </a:rPr>
              <a:t> input </a:t>
            </a:r>
            <a:r>
              <a:rPr lang="it-IT" sz="1800" err="1">
                <a:latin typeface="+mj-lt"/>
              </a:rPr>
              <a:t>sequencies</a:t>
            </a:r>
            <a:endParaRPr lang="it-IT" sz="1800">
              <a:latin typeface="+mj-lt"/>
            </a:endParaRPr>
          </a:p>
          <a:p>
            <a:r>
              <a:rPr lang="en-US" sz="1800">
                <a:latin typeface="+mn-lt"/>
              </a:rPr>
              <a:t>Once the two cycles have been processed, it’s necessary to search the 2 input sequencies which provide:</a:t>
            </a:r>
          </a:p>
          <a:p>
            <a:r>
              <a:rPr lang="en-US" sz="1800">
                <a:latin typeface="+mn-lt"/>
              </a:rPr>
              <a:t>a) The best average performances</a:t>
            </a:r>
          </a:p>
          <a:p>
            <a:r>
              <a:rPr lang="en-US" sz="1800">
                <a:latin typeface="+mn-lt"/>
              </a:rPr>
              <a:t>b) Best worst case performances</a:t>
            </a:r>
          </a:p>
          <a:p>
            <a:r>
              <a:rPr lang="it-IT" sz="1800">
                <a:latin typeface="+mn-lt"/>
              </a:rPr>
              <a:t>So </a:t>
            </a:r>
            <a:r>
              <a:rPr lang="it-IT" sz="1800" err="1">
                <a:latin typeface="+mn-lt"/>
              </a:rPr>
              <a:t>taken</a:t>
            </a:r>
            <a:r>
              <a:rPr lang="it-IT" sz="1800">
                <a:latin typeface="+mn-lt"/>
              </a:rPr>
              <a:t> the Matrix of </a:t>
            </a:r>
            <a:r>
              <a:rPr lang="it-IT" sz="1800" err="1">
                <a:latin typeface="+mn-lt"/>
              </a:rPr>
              <a:t>traces</a:t>
            </a:r>
            <a:r>
              <a:rPr lang="it-IT" sz="1800">
                <a:latin typeface="+mn-lt"/>
              </a:rPr>
              <a:t>, </a:t>
            </a:r>
            <a:r>
              <a:rPr lang="it-IT" sz="1800" err="1">
                <a:latin typeface="+mn-lt"/>
              </a:rPr>
              <a:t>which</a:t>
            </a:r>
            <a:r>
              <a:rPr lang="it-IT" sz="1800">
                <a:latin typeface="+mn-lt"/>
              </a:rPr>
              <a:t> </a:t>
            </a:r>
            <a:r>
              <a:rPr lang="it-IT" sz="1800" err="1">
                <a:latin typeface="+mn-lt"/>
              </a:rPr>
              <a:t>has</a:t>
            </a:r>
            <a:r>
              <a:rPr lang="it-IT" sz="1800">
                <a:latin typeface="+mn-lt"/>
              </a:rPr>
              <a:t> </a:t>
            </a:r>
            <a:r>
              <a:rPr lang="it-IT" sz="1800" err="1">
                <a:latin typeface="+mn-lt"/>
              </a:rPr>
              <a:t>as</a:t>
            </a:r>
            <a:r>
              <a:rPr lang="it-IT" sz="1800">
                <a:latin typeface="+mn-lt"/>
              </a:rPr>
              <a:t> </a:t>
            </a:r>
            <a:r>
              <a:rPr lang="it-IT" sz="1800" err="1">
                <a:latin typeface="+mn-lt"/>
              </a:rPr>
              <a:t>row</a:t>
            </a:r>
            <a:r>
              <a:rPr lang="it-IT" sz="1800">
                <a:latin typeface="+mn-lt"/>
              </a:rPr>
              <a:t> the N </a:t>
            </a:r>
            <a:r>
              <a:rPr lang="it-IT" sz="1800" err="1">
                <a:latin typeface="+mn-lt"/>
              </a:rPr>
              <a:t>uncertainties</a:t>
            </a:r>
            <a:r>
              <a:rPr lang="it-IT" sz="1800">
                <a:latin typeface="+mn-lt"/>
              </a:rPr>
              <a:t> system and </a:t>
            </a:r>
            <a:r>
              <a:rPr lang="it-IT" sz="1800" err="1">
                <a:latin typeface="+mn-lt"/>
              </a:rPr>
              <a:t>as</a:t>
            </a:r>
            <a:r>
              <a:rPr lang="it-IT" sz="1800">
                <a:latin typeface="+mn-lt"/>
              </a:rPr>
              <a:t> </a:t>
            </a:r>
            <a:r>
              <a:rPr lang="it-IT" sz="1800" err="1">
                <a:latin typeface="+mn-lt"/>
              </a:rPr>
              <a:t>column</a:t>
            </a:r>
            <a:r>
              <a:rPr lang="it-IT" sz="1800">
                <a:latin typeface="+mn-lt"/>
              </a:rPr>
              <a:t> the </a:t>
            </a:r>
            <a:r>
              <a:rPr lang="it-IT" sz="1800" err="1">
                <a:latin typeface="+mn-lt"/>
              </a:rPr>
              <a:t>corresponding</a:t>
            </a:r>
            <a:r>
              <a:rPr lang="it-IT" sz="1800">
                <a:latin typeface="+mn-lt"/>
              </a:rPr>
              <a:t> N </a:t>
            </a:r>
            <a:r>
              <a:rPr lang="it-IT" sz="1800" err="1">
                <a:latin typeface="+mn-lt"/>
              </a:rPr>
              <a:t>optimal</a:t>
            </a:r>
            <a:r>
              <a:rPr lang="it-IT" sz="1800">
                <a:latin typeface="+mn-lt"/>
              </a:rPr>
              <a:t> input, </a:t>
            </a:r>
            <a:r>
              <a:rPr lang="it-IT" sz="1800" err="1">
                <a:latin typeface="+mn-lt"/>
              </a:rPr>
              <a:t>firstly</a:t>
            </a:r>
            <a:r>
              <a:rPr lang="it-IT" sz="1800">
                <a:latin typeface="+mn-lt"/>
              </a:rPr>
              <a:t> the medium </a:t>
            </a:r>
            <a:r>
              <a:rPr lang="it-IT" sz="1800" err="1">
                <a:latin typeface="+mn-lt"/>
              </a:rPr>
              <a:t>value</a:t>
            </a:r>
            <a:r>
              <a:rPr lang="it-IT" sz="1800">
                <a:latin typeface="+mn-lt"/>
              </a:rPr>
              <a:t> of </a:t>
            </a:r>
            <a:r>
              <a:rPr lang="it-IT" sz="1800" err="1">
                <a:latin typeface="+mn-lt"/>
              </a:rPr>
              <a:t>each</a:t>
            </a:r>
            <a:r>
              <a:rPr lang="it-IT" sz="1800">
                <a:latin typeface="+mn-lt"/>
              </a:rPr>
              <a:t> </a:t>
            </a:r>
            <a:r>
              <a:rPr lang="it-IT" sz="1800" err="1">
                <a:latin typeface="+mn-lt"/>
              </a:rPr>
              <a:t>column</a:t>
            </a:r>
            <a:r>
              <a:rPr lang="it-IT" sz="1800">
                <a:latin typeface="+mn-lt"/>
              </a:rPr>
              <a:t> </a:t>
            </a:r>
            <a:r>
              <a:rPr lang="it-IT" sz="1800" err="1">
                <a:latin typeface="+mn-lt"/>
              </a:rPr>
              <a:t>is</a:t>
            </a:r>
            <a:r>
              <a:rPr lang="it-IT" sz="1800">
                <a:latin typeface="+mn-lt"/>
              </a:rPr>
              <a:t> </a:t>
            </a:r>
            <a:r>
              <a:rPr lang="it-IT" sz="1800" err="1">
                <a:latin typeface="+mn-lt"/>
              </a:rPr>
              <a:t>computed</a:t>
            </a:r>
            <a:r>
              <a:rPr lang="it-IT" sz="1800">
                <a:latin typeface="+mn-lt"/>
              </a:rPr>
              <a:t>. After the maximum </a:t>
            </a:r>
            <a:r>
              <a:rPr lang="it-IT" sz="1800" err="1">
                <a:latin typeface="+mn-lt"/>
              </a:rPr>
              <a:t>value</a:t>
            </a:r>
            <a:r>
              <a:rPr lang="it-IT" sz="1800">
                <a:latin typeface="+mn-lt"/>
              </a:rPr>
              <a:t> of </a:t>
            </a:r>
            <a:r>
              <a:rPr lang="it-IT" sz="1800" err="1">
                <a:latin typeface="+mn-lt"/>
              </a:rPr>
              <a:t>each</a:t>
            </a:r>
            <a:r>
              <a:rPr lang="it-IT" sz="1800">
                <a:latin typeface="+mn-lt"/>
              </a:rPr>
              <a:t> </a:t>
            </a:r>
            <a:r>
              <a:rPr lang="it-IT" sz="1800" err="1">
                <a:latin typeface="+mn-lt"/>
              </a:rPr>
              <a:t>column</a:t>
            </a:r>
            <a:r>
              <a:rPr lang="it-IT" sz="1800">
                <a:latin typeface="+mn-lt"/>
              </a:rPr>
              <a:t> </a:t>
            </a:r>
            <a:r>
              <a:rPr lang="it-IT" sz="1800" err="1">
                <a:latin typeface="+mn-lt"/>
              </a:rPr>
              <a:t>is</a:t>
            </a:r>
            <a:r>
              <a:rPr lang="it-IT" sz="1800">
                <a:latin typeface="+mn-lt"/>
              </a:rPr>
              <a:t> </a:t>
            </a:r>
            <a:r>
              <a:rPr lang="it-IT" sz="1800" err="1">
                <a:latin typeface="+mn-lt"/>
              </a:rPr>
              <a:t>searched</a:t>
            </a:r>
            <a:r>
              <a:rPr lang="it-IT" sz="1800">
                <a:latin typeface="+mn-lt"/>
              </a:rPr>
              <a:t>.</a:t>
            </a:r>
          </a:p>
          <a:p>
            <a:r>
              <a:rPr lang="it-IT" sz="1800" err="1">
                <a:latin typeface="+mn-lt"/>
              </a:rPr>
              <a:t>These</a:t>
            </a:r>
            <a:r>
              <a:rPr lang="it-IT" sz="1800">
                <a:latin typeface="+mn-lt"/>
              </a:rPr>
              <a:t> </a:t>
            </a:r>
            <a:r>
              <a:rPr lang="it-IT" sz="1800" err="1">
                <a:latin typeface="+mn-lt"/>
              </a:rPr>
              <a:t>calculations</a:t>
            </a:r>
            <a:r>
              <a:rPr lang="it-IT" sz="1800">
                <a:latin typeface="+mn-lt"/>
              </a:rPr>
              <a:t> are made </a:t>
            </a:r>
            <a:r>
              <a:rPr lang="it-IT" sz="1800" err="1">
                <a:latin typeface="+mn-lt"/>
              </a:rPr>
              <a:t>easily</a:t>
            </a:r>
            <a:r>
              <a:rPr lang="it-IT" sz="1800">
                <a:latin typeface="+mn-lt"/>
              </a:rPr>
              <a:t> with the </a:t>
            </a:r>
            <a:r>
              <a:rPr lang="it-IT" sz="1800" err="1">
                <a:latin typeface="+mn-lt"/>
              </a:rPr>
              <a:t>matlab’s</a:t>
            </a:r>
            <a:r>
              <a:rPr lang="it-IT" sz="1800">
                <a:latin typeface="+mn-lt"/>
              </a:rPr>
              <a:t>  </a:t>
            </a:r>
            <a:r>
              <a:rPr lang="it-IT" sz="1800" err="1">
                <a:latin typeface="+mn-lt"/>
              </a:rPr>
              <a:t>command</a:t>
            </a:r>
            <a:r>
              <a:rPr lang="it-IT" sz="1800">
                <a:latin typeface="+mn-lt"/>
              </a:rPr>
              <a:t> </a:t>
            </a:r>
            <a:r>
              <a:rPr lang="it-IT" sz="1800" err="1">
                <a:latin typeface="+mn-lt"/>
              </a:rPr>
              <a:t>mean</a:t>
            </a:r>
            <a:r>
              <a:rPr lang="it-IT" sz="1800">
                <a:latin typeface="+mn-lt"/>
              </a:rPr>
              <a:t>() and max().</a:t>
            </a:r>
          </a:p>
          <a:p>
            <a:r>
              <a:rPr lang="it-IT" sz="1800">
                <a:latin typeface="+mj-lt"/>
              </a:rPr>
              <a:t>In </a:t>
            </a:r>
            <a:r>
              <a:rPr lang="it-IT" sz="1800" err="1">
                <a:latin typeface="+mj-lt"/>
              </a:rPr>
              <a:t>our</a:t>
            </a:r>
            <a:r>
              <a:rPr lang="it-IT" sz="1800">
                <a:latin typeface="+mj-lt"/>
              </a:rPr>
              <a:t> case the input </a:t>
            </a:r>
            <a:r>
              <a:rPr lang="it-IT" sz="1800" err="1">
                <a:latin typeface="+mj-lt"/>
              </a:rPr>
              <a:t>sequence</a:t>
            </a:r>
            <a:r>
              <a:rPr lang="it-IT" sz="1800">
                <a:latin typeface="+mj-lt"/>
              </a:rPr>
              <a:t> </a:t>
            </a:r>
            <a:r>
              <a:rPr lang="it-IT" sz="1800" err="1">
                <a:latin typeface="+mj-lt"/>
              </a:rPr>
              <a:t>which</a:t>
            </a:r>
            <a:r>
              <a:rPr lang="it-IT" sz="1800">
                <a:latin typeface="+mj-lt"/>
              </a:rPr>
              <a:t> </a:t>
            </a:r>
            <a:r>
              <a:rPr lang="it-IT" sz="1800" err="1">
                <a:latin typeface="+mj-lt"/>
              </a:rPr>
              <a:t>satisfies</a:t>
            </a:r>
            <a:r>
              <a:rPr lang="it-IT" sz="1800">
                <a:latin typeface="+mj-lt"/>
              </a:rPr>
              <a:t> the case (a) and (b) </a:t>
            </a:r>
            <a:r>
              <a:rPr lang="it-IT" sz="1800" err="1">
                <a:latin typeface="+mj-lt"/>
              </a:rPr>
              <a:t>is</a:t>
            </a:r>
            <a:r>
              <a:rPr lang="it-IT" sz="1800">
                <a:latin typeface="+mj-lt"/>
              </a:rPr>
              <a:t> the </a:t>
            </a:r>
            <a:r>
              <a:rPr lang="it-IT" sz="1800" err="1">
                <a:latin typeface="+mj-lt"/>
              </a:rPr>
              <a:t>same</a:t>
            </a:r>
            <a:r>
              <a:rPr lang="it-IT" sz="1800">
                <a:latin typeface="+mj-lt"/>
              </a:rPr>
              <a:t> for </a:t>
            </a:r>
            <a:r>
              <a:rPr lang="it-IT" sz="1800" err="1">
                <a:latin typeface="+mj-lt"/>
              </a:rPr>
              <a:t>both</a:t>
            </a:r>
            <a:r>
              <a:rPr lang="it-IT" sz="1800">
                <a:latin typeface="+mj-lt"/>
              </a:rPr>
              <a:t> of </a:t>
            </a:r>
            <a:r>
              <a:rPr lang="it-IT" sz="1800" err="1">
                <a:latin typeface="+mj-lt"/>
              </a:rPr>
              <a:t>them</a:t>
            </a:r>
            <a:r>
              <a:rPr lang="it-IT" sz="1800">
                <a:latin typeface="+mj-lt"/>
              </a:rPr>
              <a:t>, </a:t>
            </a:r>
            <a:r>
              <a:rPr lang="it-IT" sz="1800" err="1">
                <a:latin typeface="+mj-lt"/>
              </a:rPr>
              <a:t>this</a:t>
            </a:r>
            <a:r>
              <a:rPr lang="it-IT" sz="1800">
                <a:latin typeface="+mj-lt"/>
              </a:rPr>
              <a:t> </a:t>
            </a:r>
            <a:r>
              <a:rPr lang="it-IT" sz="1800" err="1">
                <a:latin typeface="+mj-lt"/>
              </a:rPr>
              <a:t>is</a:t>
            </a:r>
            <a:r>
              <a:rPr lang="it-IT" sz="1800">
                <a:latin typeface="+mj-lt"/>
              </a:rPr>
              <a:t> due to </a:t>
            </a:r>
            <a:r>
              <a:rPr lang="it-IT" sz="1800" err="1">
                <a:latin typeface="+mj-lt"/>
              </a:rPr>
              <a:t>several</a:t>
            </a:r>
            <a:r>
              <a:rPr lang="it-IT" sz="1800">
                <a:latin typeface="+mj-lt"/>
              </a:rPr>
              <a:t> </a:t>
            </a:r>
            <a:r>
              <a:rPr lang="it-IT" sz="1800" err="1">
                <a:latin typeface="+mj-lt"/>
              </a:rPr>
              <a:t>reasons</a:t>
            </a:r>
            <a:r>
              <a:rPr lang="it-IT" sz="1800">
                <a:latin typeface="+mj-lt"/>
              </a:rPr>
              <a:t> </a:t>
            </a:r>
            <a:r>
              <a:rPr lang="it-IT" sz="1800" err="1">
                <a:latin typeface="+mj-lt"/>
              </a:rPr>
              <a:t>linked</a:t>
            </a:r>
            <a:r>
              <a:rPr lang="it-IT" sz="1800">
                <a:latin typeface="+mj-lt"/>
              </a:rPr>
              <a:t> to the </a:t>
            </a:r>
            <a:r>
              <a:rPr lang="it-IT" sz="1800" err="1">
                <a:latin typeface="+mj-lt"/>
              </a:rPr>
              <a:t>not</a:t>
            </a:r>
            <a:r>
              <a:rPr lang="it-IT" sz="1800">
                <a:latin typeface="+mj-lt"/>
              </a:rPr>
              <a:t> </a:t>
            </a:r>
            <a:r>
              <a:rPr lang="it-IT" sz="1800" err="1">
                <a:latin typeface="+mj-lt"/>
              </a:rPr>
              <a:t>too</a:t>
            </a:r>
            <a:r>
              <a:rPr lang="it-IT" sz="1800">
                <a:latin typeface="+mj-lt"/>
              </a:rPr>
              <a:t> big </a:t>
            </a:r>
            <a:r>
              <a:rPr lang="it-IT" sz="1800" err="1">
                <a:latin typeface="+mj-lt"/>
              </a:rPr>
              <a:t>number</a:t>
            </a:r>
            <a:r>
              <a:rPr lang="it-IT" sz="1800">
                <a:latin typeface="+mj-lt"/>
              </a:rPr>
              <a:t> of </a:t>
            </a:r>
            <a:r>
              <a:rPr lang="it-IT" sz="1800" err="1">
                <a:latin typeface="+mj-lt"/>
              </a:rPr>
              <a:t>uncertainty</a:t>
            </a:r>
            <a:r>
              <a:rPr lang="it-IT" sz="1800">
                <a:latin typeface="+mj-lt"/>
              </a:rPr>
              <a:t> system, the </a:t>
            </a:r>
            <a:r>
              <a:rPr lang="it-IT" sz="1800" err="1">
                <a:latin typeface="+mj-lt"/>
              </a:rPr>
              <a:t>fact</a:t>
            </a:r>
            <a:r>
              <a:rPr lang="it-IT" sz="1800">
                <a:latin typeface="+mj-lt"/>
              </a:rPr>
              <a:t> the minimum </a:t>
            </a:r>
            <a:r>
              <a:rPr lang="it-IT" sz="1800" err="1">
                <a:latin typeface="+mj-lt"/>
              </a:rPr>
              <a:t>is</a:t>
            </a:r>
            <a:r>
              <a:rPr lang="it-IT" sz="1800">
                <a:latin typeface="+mj-lt"/>
              </a:rPr>
              <a:t> </a:t>
            </a:r>
            <a:r>
              <a:rPr lang="it-IT" sz="1800" err="1">
                <a:latin typeface="+mj-lt"/>
              </a:rPr>
              <a:t>not</a:t>
            </a:r>
            <a:r>
              <a:rPr lang="it-IT" sz="1800">
                <a:latin typeface="+mj-lt"/>
              </a:rPr>
              <a:t> sure an </a:t>
            </a:r>
            <a:r>
              <a:rPr lang="it-IT" sz="1800" err="1">
                <a:latin typeface="+mj-lt"/>
              </a:rPr>
              <a:t>absolute</a:t>
            </a:r>
            <a:r>
              <a:rPr lang="it-IT" sz="1800">
                <a:latin typeface="+mj-lt"/>
              </a:rPr>
              <a:t> one ( </a:t>
            </a:r>
            <a:r>
              <a:rPr lang="it-IT" sz="1800" err="1">
                <a:latin typeface="+mj-lt"/>
              </a:rPr>
              <a:t>computational</a:t>
            </a:r>
            <a:r>
              <a:rPr lang="it-IT" sz="1800">
                <a:latin typeface="+mj-lt"/>
              </a:rPr>
              <a:t> </a:t>
            </a:r>
            <a:r>
              <a:rPr lang="it-IT" sz="1800" err="1">
                <a:latin typeface="+mj-lt"/>
              </a:rPr>
              <a:t>reasons</a:t>
            </a:r>
            <a:r>
              <a:rPr lang="it-IT" sz="1800">
                <a:latin typeface="+mj-lt"/>
              </a:rPr>
              <a:t>), the low </a:t>
            </a:r>
            <a:r>
              <a:rPr lang="it-IT" sz="1800" err="1">
                <a:latin typeface="+mj-lt"/>
              </a:rPr>
              <a:t>uncertainty</a:t>
            </a:r>
            <a:r>
              <a:rPr lang="it-IT" sz="1800">
                <a:latin typeface="+mj-lt"/>
              </a:rPr>
              <a:t> of the </a:t>
            </a:r>
            <a:r>
              <a:rPr lang="it-IT" sz="1800" err="1">
                <a:latin typeface="+mj-lt"/>
              </a:rPr>
              <a:t>parameter</a:t>
            </a:r>
            <a:r>
              <a:rPr lang="it-IT" sz="1800">
                <a:latin typeface="+mj-lt"/>
              </a:rPr>
              <a:t> of the system.</a:t>
            </a:r>
          </a:p>
          <a:p>
            <a:endParaRPr lang="it-IT" sz="1800">
              <a:latin typeface="+mj-lt"/>
            </a:endParaRPr>
          </a:p>
        </p:txBody>
      </p:sp>
    </p:spTree>
    <p:extLst>
      <p:ext uri="{BB962C8B-B14F-4D97-AF65-F5344CB8AC3E}">
        <p14:creationId xmlns:p14="http://schemas.microsoft.com/office/powerpoint/2010/main" val="2319017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6CD4C-0F3B-4FBD-EEEA-D20EBB142A02}"/>
              </a:ext>
            </a:extLst>
          </p:cNvPr>
          <p:cNvSpPr>
            <a:spLocks noGrp="1"/>
          </p:cNvSpPr>
          <p:nvPr>
            <p:ph type="title"/>
          </p:nvPr>
        </p:nvSpPr>
        <p:spPr/>
        <p:txBody>
          <a:bodyPr/>
          <a:lstStyle/>
          <a:p>
            <a:r>
              <a:rPr lang="it-IT" sz="2400">
                <a:latin typeface="Cambria Math"/>
                <a:ea typeface="Cambria Math"/>
              </a:rPr>
              <a:t>Task 2: Robust Experiment Design</a:t>
            </a:r>
            <a:endParaRPr lang="it-IT"/>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08D81C-D658-8E96-7558-679BAA1C151A}"/>
                  </a:ext>
                </a:extLst>
              </p:cNvPr>
              <p:cNvSpPr>
                <a:spLocks noGrp="1"/>
              </p:cNvSpPr>
              <p:nvPr>
                <p:ph idx="1"/>
              </p:nvPr>
            </p:nvSpPr>
            <p:spPr>
              <a:xfrm>
                <a:off x="417179" y="1403555"/>
                <a:ext cx="8323726" cy="4525963"/>
              </a:xfrm>
            </p:spPr>
            <p:txBody>
              <a:bodyPr>
                <a:normAutofit/>
              </a:bodyPr>
              <a:lstStyle/>
              <a:p>
                <a:pPr marL="285750" indent="-285750">
                  <a:buFontTx/>
                  <a:buChar char="-"/>
                </a:pPr>
                <a:r>
                  <a:rPr lang="it-IT" sz="1800" b="1" dirty="0">
                    <a:latin typeface="+mj-lt"/>
                  </a:rPr>
                  <a:t>Analysis of </a:t>
                </a:r>
                <a:r>
                  <a:rPr lang="it-IT" sz="1800" b="1" dirty="0" err="1">
                    <a:latin typeface="+mj-lt"/>
                  </a:rPr>
                  <a:t>results</a:t>
                </a:r>
                <a:endParaRPr lang="it-IT" sz="1800" b="1" dirty="0">
                  <a:latin typeface="+mj-lt"/>
                </a:endParaRPr>
              </a:p>
              <a:p>
                <a:r>
                  <a:rPr lang="it-IT" sz="1800" dirty="0" err="1">
                    <a:latin typeface="+mj-lt"/>
                  </a:rPr>
                  <a:t>Recalling</a:t>
                </a:r>
                <a:r>
                  <a:rPr lang="it-IT" sz="1800" dirty="0">
                    <a:latin typeface="+mj-lt"/>
                  </a:rPr>
                  <a:t> </a:t>
                </a:r>
                <a:r>
                  <a:rPr lang="it-IT" sz="1800" dirty="0" err="1">
                    <a:latin typeface="+mj-lt"/>
                  </a:rPr>
                  <a:t>that</a:t>
                </a:r>
                <a:r>
                  <a:rPr lang="it-IT" sz="1800" dirty="0">
                    <a:latin typeface="+mj-lt"/>
                  </a:rPr>
                  <a:t> the </a:t>
                </a:r>
                <a:r>
                  <a:rPr lang="it-IT" sz="1800" dirty="0" err="1">
                    <a:latin typeface="+mj-lt"/>
                  </a:rPr>
                  <a:t>vector</a:t>
                </a:r>
                <a:r>
                  <a:rPr lang="it-IT" sz="1800" dirty="0">
                    <a:latin typeface="+mj-lt"/>
                  </a:rPr>
                  <a:t> of </a:t>
                </a:r>
                <a:r>
                  <a:rPr lang="it-IT" sz="1800" dirty="0" err="1">
                    <a:latin typeface="+mj-lt"/>
                  </a:rPr>
                  <a:t>variables</a:t>
                </a:r>
                <a:r>
                  <a:rPr lang="it-IT" sz="1800" dirty="0">
                    <a:latin typeface="+mj-lt"/>
                  </a:rPr>
                  <a:t> </a:t>
                </a:r>
                <a:r>
                  <a:rPr lang="it-IT" sz="1800" dirty="0" err="1">
                    <a:latin typeface="+mj-lt"/>
                  </a:rPr>
                  <a:t>which</a:t>
                </a:r>
                <a:r>
                  <a:rPr lang="it-IT" sz="1800" dirty="0">
                    <a:latin typeface="+mj-lt"/>
                  </a:rPr>
                  <a:t> </a:t>
                </a:r>
                <a:r>
                  <a:rPr lang="it-IT" sz="1800" dirty="0" err="1">
                    <a:latin typeface="+mj-lt"/>
                  </a:rPr>
                  <a:t>have</a:t>
                </a:r>
                <a:r>
                  <a:rPr lang="it-IT" sz="1800" dirty="0">
                    <a:latin typeface="+mj-lt"/>
                  </a:rPr>
                  <a:t> to </a:t>
                </a:r>
                <a:r>
                  <a:rPr lang="it-IT" sz="1800" dirty="0" err="1">
                    <a:latin typeface="+mj-lt"/>
                  </a:rPr>
                  <a:t>minimize</a:t>
                </a:r>
                <a:r>
                  <a:rPr lang="it-IT" sz="1800" dirty="0">
                    <a:latin typeface="+mj-lt"/>
                  </a:rPr>
                  <a:t> the trace </a:t>
                </a:r>
                <a:r>
                  <a:rPr lang="it-IT" sz="1800" dirty="0" err="1">
                    <a:latin typeface="+mj-lt"/>
                  </a:rPr>
                  <a:t>was</a:t>
                </a:r>
                <a:r>
                  <a:rPr lang="it-IT" sz="1800" dirty="0">
                    <a:latin typeface="+mj-lt"/>
                  </a:rPr>
                  <a:t> :</a:t>
                </a:r>
                <a:endParaRPr lang="it-IT" sz="1400" b="0" i="1" dirty="0">
                  <a:latin typeface="Cambria Math" panose="02040503050406030204" pitchFamily="18" charset="0"/>
                  <a:ea typeface="Calibri"/>
                  <a:cs typeface="Calibri"/>
                </a:endParaRPr>
              </a:p>
              <a:p>
                <a14:m>
                  <m:oMath xmlns:m="http://schemas.openxmlformats.org/officeDocument/2006/math">
                    <m:r>
                      <a:rPr lang="it-IT" sz="1800" b="0" i="1" smtClean="0">
                        <a:latin typeface="Cambria Math" panose="02040503050406030204" pitchFamily="18" charset="0"/>
                        <a:ea typeface="Calibri"/>
                        <a:cs typeface="Calibri"/>
                      </a:rPr>
                      <m:t> </m:t>
                    </m:r>
                    <m:r>
                      <a:rPr lang="it-IT" sz="1800" b="0" i="1" smtClean="0">
                        <a:latin typeface="Cambria Math" panose="02040503050406030204" pitchFamily="18" charset="0"/>
                        <a:ea typeface="Cambria Math" panose="02040503050406030204" pitchFamily="18" charset="0"/>
                        <a:cs typeface="Calibri"/>
                      </a:rPr>
                      <m:t>𝜂</m:t>
                    </m:r>
                    <m:r>
                      <a:rPr lang="it-IT" sz="1800" b="0" i="1" smtClean="0">
                        <a:latin typeface="Cambria Math" panose="02040503050406030204" pitchFamily="18" charset="0"/>
                        <a:ea typeface="Cambria Math" panose="02040503050406030204" pitchFamily="18" charset="0"/>
                        <a:cs typeface="Calibri"/>
                      </a:rPr>
                      <m:t>=[</m:t>
                    </m:r>
                    <m:r>
                      <a:rPr lang="it-IT" sz="1800" i="1">
                        <a:latin typeface="Cambria Math" panose="02040503050406030204" pitchFamily="18" charset="0"/>
                        <a:ea typeface="Calibri"/>
                        <a:cs typeface="Calibri"/>
                      </a:rPr>
                      <m:t>𝑓</m:t>
                    </m:r>
                    <m:r>
                      <a:rPr lang="it-IT" sz="1800" i="1" baseline="-25000">
                        <a:latin typeface="Cambria Math" panose="02040503050406030204" pitchFamily="18" charset="0"/>
                        <a:ea typeface="Calibri"/>
                        <a:cs typeface="Calibri"/>
                      </a:rPr>
                      <m:t>1</m:t>
                    </m:r>
                    <m:r>
                      <a:rPr lang="it-IT" sz="1800" b="0" i="1" smtClean="0">
                        <a:latin typeface="Cambria Math" panose="02040503050406030204" pitchFamily="18" charset="0"/>
                        <a:ea typeface="Cambria Math" panose="02040503050406030204" pitchFamily="18" charset="0"/>
                        <a:cs typeface="Calibri"/>
                      </a:rPr>
                      <m:t>,  </m:t>
                    </m:r>
                    <m:r>
                      <a:rPr lang="it-IT" sz="1800" i="1">
                        <a:latin typeface="Cambria Math" panose="02040503050406030204" pitchFamily="18" charset="0"/>
                        <a:ea typeface="Calibri"/>
                        <a:cs typeface="Calibri"/>
                      </a:rPr>
                      <m:t>𝑓</m:t>
                    </m:r>
                    <m:r>
                      <a:rPr lang="it-IT" sz="1800" i="1" baseline="-25000">
                        <a:latin typeface="Cambria Math" panose="02040503050406030204" pitchFamily="18" charset="0"/>
                        <a:ea typeface="Calibri"/>
                        <a:cs typeface="Calibri"/>
                      </a:rPr>
                      <m:t>2</m:t>
                    </m:r>
                    <m:r>
                      <a:rPr lang="it-IT" sz="1800" b="0" i="1" baseline="-25000" smtClean="0">
                        <a:latin typeface="Cambria Math" panose="02040503050406030204" pitchFamily="18" charset="0"/>
                        <a:ea typeface="Calibri"/>
                        <a:cs typeface="Calibri"/>
                      </a:rPr>
                      <m:t> </m:t>
                    </m:r>
                    <m:r>
                      <a:rPr lang="it-IT" sz="1800" b="0" i="1" smtClean="0">
                        <a:latin typeface="Cambria Math" panose="02040503050406030204" pitchFamily="18" charset="0"/>
                        <a:ea typeface="Cambria Math" panose="02040503050406030204" pitchFamily="18" charset="0"/>
                        <a:cs typeface="Calibri"/>
                      </a:rPr>
                      <m:t>,  </m:t>
                    </m:r>
                    <m:r>
                      <a:rPr lang="it-IT" sz="1800" b="0" i="1" smtClean="0">
                        <a:latin typeface="Cambria Math" panose="02040503050406030204" pitchFamily="18" charset="0"/>
                        <a:ea typeface="Cambria Math" panose="02040503050406030204" pitchFamily="18" charset="0"/>
                        <a:cs typeface="Calibri"/>
                      </a:rPr>
                      <m:t>𝑇</m:t>
                    </m:r>
                    <m:r>
                      <a:rPr lang="it-IT" sz="1800" b="0" i="1" baseline="-25000" smtClean="0">
                        <a:latin typeface="Cambria Math" panose="02040503050406030204" pitchFamily="18" charset="0"/>
                        <a:ea typeface="Calibri"/>
                        <a:cs typeface="Calibri"/>
                      </a:rPr>
                      <m:t> </m:t>
                    </m:r>
                    <m:r>
                      <a:rPr lang="it-IT" sz="1800" b="0" i="1" smtClean="0">
                        <a:latin typeface="Cambria Math" panose="02040503050406030204" pitchFamily="18" charset="0"/>
                        <a:ea typeface="Cambria Math" panose="02040503050406030204" pitchFamily="18" charset="0"/>
                        <a:cs typeface="Calibri"/>
                      </a:rPr>
                      <m:t>]</m:t>
                    </m:r>
                  </m:oMath>
                </a14:m>
                <a:r>
                  <a:rPr lang="it-IT" sz="1800" dirty="0">
                    <a:latin typeface="+mn-lt"/>
                    <a:ea typeface="Calibri"/>
                    <a:cs typeface="Calibri"/>
                  </a:rPr>
                  <a:t> , the </a:t>
                </a:r>
                <a:r>
                  <a:rPr lang="it-IT" sz="1800" dirty="0" err="1">
                    <a:latin typeface="+mn-lt"/>
                    <a:ea typeface="Calibri"/>
                    <a:cs typeface="Calibri"/>
                  </a:rPr>
                  <a:t>solution</a:t>
                </a:r>
                <a:r>
                  <a:rPr lang="it-IT" sz="1800" dirty="0">
                    <a:latin typeface="+mn-lt"/>
                    <a:ea typeface="Calibri"/>
                    <a:cs typeface="Calibri"/>
                  </a:rPr>
                  <a:t> of </a:t>
                </a:r>
                <a:r>
                  <a:rPr lang="it-IT" sz="1800" dirty="0" err="1">
                    <a:latin typeface="+mn-lt"/>
                    <a:ea typeface="Calibri"/>
                    <a:cs typeface="Calibri"/>
                  </a:rPr>
                  <a:t>both</a:t>
                </a:r>
                <a:r>
                  <a:rPr lang="it-IT" sz="1800" dirty="0">
                    <a:latin typeface="+mn-lt"/>
                    <a:ea typeface="Calibri"/>
                    <a:cs typeface="Calibri"/>
                  </a:rPr>
                  <a:t> </a:t>
                </a:r>
                <a:r>
                  <a:rPr lang="it-IT" sz="1800" dirty="0" err="1">
                    <a:latin typeface="+mn-lt"/>
                    <a:ea typeface="Calibri"/>
                    <a:cs typeface="Calibri"/>
                  </a:rPr>
                  <a:t>cases</a:t>
                </a:r>
                <a:r>
                  <a:rPr lang="it-IT" sz="1800" dirty="0">
                    <a:latin typeface="+mn-lt"/>
                    <a:ea typeface="Calibri"/>
                    <a:cs typeface="Calibri"/>
                  </a:rPr>
                  <a:t> </a:t>
                </a:r>
                <a:r>
                  <a:rPr lang="it-IT" sz="1800" dirty="0" err="1">
                    <a:latin typeface="+mn-lt"/>
                    <a:ea typeface="Calibri"/>
                    <a:cs typeface="Calibri"/>
                  </a:rPr>
                  <a:t>is</a:t>
                </a:r>
                <a:r>
                  <a:rPr lang="it-IT" sz="1800" dirty="0">
                    <a:latin typeface="+mn-lt"/>
                    <a:ea typeface="Calibri"/>
                    <a:cs typeface="Calibri"/>
                  </a:rPr>
                  <a:t> </a:t>
                </a:r>
                <a14:m>
                  <m:oMath xmlns:m="http://schemas.openxmlformats.org/officeDocument/2006/math">
                    <m:r>
                      <a:rPr lang="it-IT" sz="1800" i="1">
                        <a:latin typeface="Cambria Math" panose="02040503050406030204" pitchFamily="18" charset="0"/>
                        <a:ea typeface="Calibri"/>
                        <a:cs typeface="Calibri"/>
                      </a:rPr>
                      <m:t>,  </m:t>
                    </m:r>
                    <m:r>
                      <a:rPr lang="it-IT" sz="1800" i="1">
                        <a:latin typeface="Cambria Math" panose="02040503050406030204" pitchFamily="18" charset="0"/>
                        <a:ea typeface="Cambria Math" panose="02040503050406030204" pitchFamily="18" charset="0"/>
                        <a:cs typeface="Calibri"/>
                      </a:rPr>
                      <m:t>𝜂</m:t>
                    </m:r>
                    <m:r>
                      <a:rPr lang="it-IT" sz="1800" i="1">
                        <a:latin typeface="Cambria Math" panose="02040503050406030204" pitchFamily="18" charset="0"/>
                        <a:ea typeface="Cambria Math" panose="02040503050406030204" pitchFamily="18" charset="0"/>
                        <a:cs typeface="Calibri"/>
                      </a:rPr>
                      <m:t>=[2.0715, </m:t>
                    </m:r>
                    <m:r>
                      <a:rPr lang="it-IT" sz="1800" b="0" i="1" smtClean="0">
                        <a:latin typeface="Cambria Math" panose="02040503050406030204" pitchFamily="18" charset="0"/>
                        <a:ea typeface="Cambria Math" panose="02040503050406030204" pitchFamily="18" charset="0"/>
                        <a:cs typeface="Calibri"/>
                      </a:rPr>
                      <m:t> 13.4956  41.6137]</m:t>
                    </m:r>
                  </m:oMath>
                </a14:m>
                <a:r>
                  <a:rPr lang="it-IT" sz="1800" dirty="0">
                    <a:ea typeface="Calibri"/>
                    <a:cs typeface="Calibri"/>
                  </a:rPr>
                  <a:t> .</a:t>
                </a:r>
              </a:p>
              <a:p>
                <a:r>
                  <a:rPr lang="it-IT" sz="1800" dirty="0">
                    <a:ea typeface="Calibri"/>
                    <a:cs typeface="Calibri"/>
                  </a:rPr>
                  <a:t>With:</a:t>
                </a:r>
              </a:p>
              <a:p>
                <a:r>
                  <a:rPr lang="en-US" sz="1800" dirty="0">
                    <a:ea typeface="Calibri"/>
                    <a:cs typeface="Calibri"/>
                  </a:rPr>
                  <a:t>a) A medium trace of    : 8.3949e-05</a:t>
                </a:r>
              </a:p>
              <a:p>
                <a:r>
                  <a:rPr lang="en-US" sz="1800" dirty="0">
                    <a:ea typeface="Calibri"/>
                    <a:cs typeface="Calibri"/>
                  </a:rPr>
                  <a:t>b) A maximum trace of : 8.5750e-05</a:t>
                </a:r>
                <a:endParaRPr lang="it-IT" sz="1800" dirty="0">
                  <a:ea typeface="Calibri"/>
                  <a:cs typeface="Calibri"/>
                </a:endParaRPr>
              </a:p>
              <a:p>
                <a:endParaRPr lang="it-IT" sz="1800" dirty="0">
                  <a:latin typeface="+mn-lt"/>
                  <a:ea typeface="Calibri"/>
                  <a:cs typeface="Calibri"/>
                </a:endParaRPr>
              </a:p>
              <a:p>
                <a:endParaRPr lang="it-IT" sz="1400" dirty="0">
                  <a:ea typeface="Calibri"/>
                  <a:cs typeface="Calibri"/>
                </a:endParaRPr>
              </a:p>
              <a:p>
                <a:endParaRPr lang="it-IT" sz="1800" dirty="0">
                  <a:latin typeface="+mj-lt"/>
                </a:endParaRPr>
              </a:p>
            </p:txBody>
          </p:sp>
        </mc:Choice>
        <mc:Fallback xmlns="">
          <p:sp>
            <p:nvSpPr>
              <p:cNvPr id="3" name="Content Placeholder 2">
                <a:extLst>
                  <a:ext uri="{FF2B5EF4-FFF2-40B4-BE49-F238E27FC236}">
                    <a16:creationId xmlns:a16="http://schemas.microsoft.com/office/drawing/2014/main" id="{4F08D81C-D658-8E96-7558-679BAA1C151A}"/>
                  </a:ext>
                </a:extLst>
              </p:cNvPr>
              <p:cNvSpPr>
                <a:spLocks noGrp="1" noRot="1" noChangeAspect="1" noMove="1" noResize="1" noEditPoints="1" noAdjustHandles="1" noChangeArrowheads="1" noChangeShapeType="1" noTextEdit="1"/>
              </p:cNvSpPr>
              <p:nvPr>
                <p:ph idx="1"/>
              </p:nvPr>
            </p:nvSpPr>
            <p:spPr>
              <a:xfrm>
                <a:off x="417179" y="1403555"/>
                <a:ext cx="8323726" cy="4525963"/>
              </a:xfrm>
              <a:blipFill>
                <a:blip r:embed="rId2"/>
                <a:stretch>
                  <a:fillRect l="-586" t="-673"/>
                </a:stretch>
              </a:blipFill>
            </p:spPr>
            <p:txBody>
              <a:bodyPr/>
              <a:lstStyle/>
              <a:p>
                <a:r>
                  <a:rPr lang="en-US">
                    <a:noFill/>
                  </a:rPr>
                  <a:t> </a:t>
                </a:r>
              </a:p>
            </p:txBody>
          </p:sp>
        </mc:Fallback>
      </mc:AlternateContent>
      <p:pic>
        <p:nvPicPr>
          <p:cNvPr id="6" name="Immagine 5" descr="Immagine che contiene testo, linea, Diagramma, diagramma&#10;&#10;Descrizione generata automaticamente">
            <a:extLst>
              <a:ext uri="{FF2B5EF4-FFF2-40B4-BE49-F238E27FC236}">
                <a16:creationId xmlns:a16="http://schemas.microsoft.com/office/drawing/2014/main" id="{FC6AD139-8442-CBDA-7FC3-9C87AB632F09}"/>
              </a:ext>
            </a:extLst>
          </p:cNvPr>
          <p:cNvPicPr>
            <a:picLocks noChangeAspect="1"/>
          </p:cNvPicPr>
          <p:nvPr/>
        </p:nvPicPr>
        <p:blipFill>
          <a:blip r:embed="rId3"/>
          <a:stretch>
            <a:fillRect/>
          </a:stretch>
        </p:blipFill>
        <p:spPr>
          <a:xfrm>
            <a:off x="127204" y="3429000"/>
            <a:ext cx="4611944" cy="2618300"/>
          </a:xfrm>
          <a:prstGeom prst="rect">
            <a:avLst/>
          </a:prstGeom>
        </p:spPr>
      </p:pic>
      <p:pic>
        <p:nvPicPr>
          <p:cNvPr id="9" name="Immagine 8" descr="Immagine che contiene testo, linea, Diagramma, diagramma&#10;&#10;Descrizione generata automaticamente">
            <a:extLst>
              <a:ext uri="{FF2B5EF4-FFF2-40B4-BE49-F238E27FC236}">
                <a16:creationId xmlns:a16="http://schemas.microsoft.com/office/drawing/2014/main" id="{D205435A-038B-2BC3-7484-AB7DFCBAB51F}"/>
              </a:ext>
            </a:extLst>
          </p:cNvPr>
          <p:cNvPicPr>
            <a:picLocks noChangeAspect="1"/>
          </p:cNvPicPr>
          <p:nvPr/>
        </p:nvPicPr>
        <p:blipFill>
          <a:blip r:embed="rId4"/>
          <a:stretch>
            <a:fillRect/>
          </a:stretch>
        </p:blipFill>
        <p:spPr>
          <a:xfrm>
            <a:off x="4444181" y="3429000"/>
            <a:ext cx="4586699" cy="2618300"/>
          </a:xfrm>
          <a:prstGeom prst="rect">
            <a:avLst/>
          </a:prstGeom>
        </p:spPr>
      </p:pic>
    </p:spTree>
    <p:extLst>
      <p:ext uri="{BB962C8B-B14F-4D97-AF65-F5344CB8AC3E}">
        <p14:creationId xmlns:p14="http://schemas.microsoft.com/office/powerpoint/2010/main" val="1081523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65A289-0010-0C03-2185-5989B9FE1045}"/>
              </a:ext>
            </a:extLst>
          </p:cNvPr>
          <p:cNvSpPr>
            <a:spLocks noGrp="1"/>
          </p:cNvSpPr>
          <p:nvPr>
            <p:ph type="title"/>
          </p:nvPr>
        </p:nvSpPr>
        <p:spPr/>
        <p:txBody>
          <a:bodyPr/>
          <a:lstStyle/>
          <a:p>
            <a:r>
              <a:rPr lang="en-US" dirty="0"/>
              <a:t>Task 2: Robust Experiment Design</a:t>
            </a:r>
          </a:p>
        </p:txBody>
      </p:sp>
      <p:sp>
        <p:nvSpPr>
          <p:cNvPr id="6" name="CasellaDiTesto 5">
            <a:extLst>
              <a:ext uri="{FF2B5EF4-FFF2-40B4-BE49-F238E27FC236}">
                <a16:creationId xmlns:a16="http://schemas.microsoft.com/office/drawing/2014/main" id="{24378607-15C3-C652-5AF6-5859B492D120}"/>
              </a:ext>
            </a:extLst>
          </p:cNvPr>
          <p:cNvSpPr txBox="1"/>
          <p:nvPr/>
        </p:nvSpPr>
        <p:spPr>
          <a:xfrm>
            <a:off x="530942" y="1396181"/>
            <a:ext cx="8338622" cy="923330"/>
          </a:xfrm>
          <a:prstGeom prst="rect">
            <a:avLst/>
          </a:prstGeom>
          <a:noFill/>
        </p:spPr>
        <p:txBody>
          <a:bodyPr wrap="square" rtlCol="0">
            <a:spAutoFit/>
          </a:bodyPr>
          <a:lstStyle/>
          <a:p>
            <a:r>
              <a:rPr lang="en-US" dirty="0"/>
              <a:t>In addition, the solution if applied to the nominal system gives a trace of 8.3695e-05, a huge improvement respect of the case of task 1 where it was 0.0257. Nevertheless it gives a fit to estimation data of  [99;99]% </a:t>
            </a:r>
          </a:p>
        </p:txBody>
      </p:sp>
      <p:sp>
        <p:nvSpPr>
          <p:cNvPr id="7" name="CasellaDiTesto 6">
            <a:extLst>
              <a:ext uri="{FF2B5EF4-FFF2-40B4-BE49-F238E27FC236}">
                <a16:creationId xmlns:a16="http://schemas.microsoft.com/office/drawing/2014/main" id="{43E18209-2F99-1E7D-843B-87D63BDAFF27}"/>
              </a:ext>
            </a:extLst>
          </p:cNvPr>
          <p:cNvSpPr txBox="1"/>
          <p:nvPr/>
        </p:nvSpPr>
        <p:spPr>
          <a:xfrm>
            <a:off x="482214" y="2274461"/>
            <a:ext cx="7953863" cy="646331"/>
          </a:xfrm>
          <a:prstGeom prst="rect">
            <a:avLst/>
          </a:prstGeom>
          <a:noFill/>
        </p:spPr>
        <p:txBody>
          <a:bodyPr wrap="square" rtlCol="0">
            <a:spAutoFit/>
          </a:bodyPr>
          <a:lstStyle/>
          <a:p>
            <a:r>
              <a:rPr lang="it-IT" dirty="0"/>
              <a:t>By the way, </a:t>
            </a:r>
            <a:r>
              <a:rPr lang="it-IT" dirty="0" err="1"/>
              <a:t>there</a:t>
            </a:r>
            <a:r>
              <a:rPr lang="it-IT" dirty="0"/>
              <a:t> </a:t>
            </a:r>
            <a:r>
              <a:rPr lang="it-IT" dirty="0" err="1"/>
              <a:t>is</a:t>
            </a:r>
            <a:r>
              <a:rPr lang="it-IT" dirty="0"/>
              <a:t> </a:t>
            </a:r>
            <a:r>
              <a:rPr lang="it-IT" dirty="0" err="1"/>
              <a:t>another</a:t>
            </a:r>
            <a:r>
              <a:rPr lang="it-IT" dirty="0"/>
              <a:t> input (</a:t>
            </a:r>
            <a:r>
              <a:rPr lang="it-IT" dirty="0" err="1"/>
              <a:t>not</a:t>
            </a:r>
            <a:r>
              <a:rPr lang="it-IT" dirty="0"/>
              <a:t> the </a:t>
            </a:r>
            <a:r>
              <a:rPr lang="it-IT" dirty="0" err="1"/>
              <a:t>identified</a:t>
            </a:r>
            <a:r>
              <a:rPr lang="it-IT" dirty="0"/>
              <a:t> </a:t>
            </a:r>
            <a:r>
              <a:rPr lang="it-IT" dirty="0" err="1"/>
              <a:t>solution</a:t>
            </a:r>
            <a:r>
              <a:rPr lang="it-IT" dirty="0"/>
              <a:t>)  </a:t>
            </a:r>
            <a:r>
              <a:rPr lang="it-IT" dirty="0" err="1"/>
              <a:t>which</a:t>
            </a:r>
            <a:r>
              <a:rPr lang="it-IT" dirty="0"/>
              <a:t> </a:t>
            </a:r>
            <a:r>
              <a:rPr lang="it-IT" dirty="0" err="1"/>
              <a:t>gives</a:t>
            </a:r>
            <a:r>
              <a:rPr lang="it-IT" dirty="0"/>
              <a:t> the </a:t>
            </a:r>
            <a:r>
              <a:rPr lang="it-IT" dirty="0" err="1"/>
              <a:t>lower</a:t>
            </a:r>
            <a:r>
              <a:rPr lang="it-IT" dirty="0"/>
              <a:t> trace </a:t>
            </a:r>
            <a:r>
              <a:rPr lang="it-IT" dirty="0" err="1"/>
              <a:t>if</a:t>
            </a:r>
            <a:r>
              <a:rPr lang="it-IT" dirty="0"/>
              <a:t> </a:t>
            </a:r>
            <a:r>
              <a:rPr lang="it-IT" dirty="0" err="1"/>
              <a:t>applied</a:t>
            </a:r>
            <a:r>
              <a:rPr lang="it-IT" dirty="0"/>
              <a:t>  to the </a:t>
            </a:r>
            <a:r>
              <a:rPr lang="it-IT" dirty="0" err="1"/>
              <a:t>nominal</a:t>
            </a:r>
            <a:r>
              <a:rPr lang="it-IT" dirty="0"/>
              <a:t> system (the 3rd).</a:t>
            </a:r>
            <a:endParaRPr lang="en-US" dirty="0"/>
          </a:p>
        </p:txBody>
      </p:sp>
      <p:pic>
        <p:nvPicPr>
          <p:cNvPr id="10" name="Segnaposto contenuto 9" descr="Immagine che contiene testo, linea, diagramma, Diagramma&#10;&#10;Descrizione generata automaticamente">
            <a:extLst>
              <a:ext uri="{FF2B5EF4-FFF2-40B4-BE49-F238E27FC236}">
                <a16:creationId xmlns:a16="http://schemas.microsoft.com/office/drawing/2014/main" id="{F3330CC2-F46E-8D5C-9C54-246029FC5227}"/>
              </a:ext>
            </a:extLst>
          </p:cNvPr>
          <p:cNvPicPr>
            <a:picLocks noGrp="1" noChangeAspect="1"/>
          </p:cNvPicPr>
          <p:nvPr>
            <p:ph idx="1"/>
          </p:nvPr>
        </p:nvPicPr>
        <p:blipFill>
          <a:blip r:embed="rId2"/>
          <a:stretch>
            <a:fillRect/>
          </a:stretch>
        </p:blipFill>
        <p:spPr>
          <a:xfrm>
            <a:off x="288521" y="2977283"/>
            <a:ext cx="4203441" cy="3152581"/>
          </a:xfrm>
        </p:spPr>
      </p:pic>
      <p:pic>
        <p:nvPicPr>
          <p:cNvPr id="12" name="Immagine 11" descr="Immagine che contiene testo, diagramma, linea, Diagramma&#10;&#10;Descrizione generata automaticamente">
            <a:extLst>
              <a:ext uri="{FF2B5EF4-FFF2-40B4-BE49-F238E27FC236}">
                <a16:creationId xmlns:a16="http://schemas.microsoft.com/office/drawing/2014/main" id="{43AA8713-B629-F6EA-1934-5263C07F63EF}"/>
              </a:ext>
            </a:extLst>
          </p:cNvPr>
          <p:cNvPicPr>
            <a:picLocks noChangeAspect="1"/>
          </p:cNvPicPr>
          <p:nvPr/>
        </p:nvPicPr>
        <p:blipFill>
          <a:blip r:embed="rId3"/>
          <a:stretch>
            <a:fillRect/>
          </a:stretch>
        </p:blipFill>
        <p:spPr>
          <a:xfrm>
            <a:off x="4572000" y="2993193"/>
            <a:ext cx="4533285" cy="3136671"/>
          </a:xfrm>
          <a:prstGeom prst="rect">
            <a:avLst/>
          </a:prstGeom>
        </p:spPr>
      </p:pic>
    </p:spTree>
    <p:extLst>
      <p:ext uri="{BB962C8B-B14F-4D97-AF65-F5344CB8AC3E}">
        <p14:creationId xmlns:p14="http://schemas.microsoft.com/office/powerpoint/2010/main" val="875495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00A8AA-FD00-5B40-13E9-BDF41A581F16}"/>
              </a:ext>
            </a:extLst>
          </p:cNvPr>
          <p:cNvSpPr>
            <a:spLocks noGrp="1"/>
          </p:cNvSpPr>
          <p:nvPr>
            <p:ph type="title"/>
          </p:nvPr>
        </p:nvSpPr>
        <p:spPr/>
        <p:txBody>
          <a:bodyPr/>
          <a:lstStyle/>
          <a:p>
            <a:r>
              <a:rPr lang="en-US" dirty="0"/>
              <a:t>Task 2: Robust Experiment Design</a:t>
            </a:r>
          </a:p>
        </p:txBody>
      </p:sp>
      <p:sp>
        <p:nvSpPr>
          <p:cNvPr id="3" name="Segnaposto contenuto 2">
            <a:extLst>
              <a:ext uri="{FF2B5EF4-FFF2-40B4-BE49-F238E27FC236}">
                <a16:creationId xmlns:a16="http://schemas.microsoft.com/office/drawing/2014/main" id="{1FC871BF-4929-6F83-5112-EB80A08FF2EA}"/>
              </a:ext>
            </a:extLst>
          </p:cNvPr>
          <p:cNvSpPr>
            <a:spLocks noGrp="1"/>
          </p:cNvSpPr>
          <p:nvPr>
            <p:ph idx="1"/>
          </p:nvPr>
        </p:nvSpPr>
        <p:spPr/>
        <p:txBody>
          <a:bodyPr>
            <a:normAutofit/>
          </a:bodyPr>
          <a:lstStyle/>
          <a:p>
            <a:r>
              <a:rPr lang="it-IT" sz="1800" b="1" dirty="0">
                <a:latin typeface="+mn-lt"/>
              </a:rPr>
              <a:t>Output of the new </a:t>
            </a:r>
            <a:r>
              <a:rPr lang="it-IT" sz="1800" b="1" dirty="0" err="1">
                <a:latin typeface="+mn-lt"/>
              </a:rPr>
              <a:t>identification</a:t>
            </a:r>
            <a:r>
              <a:rPr lang="it-IT" sz="1800" b="1" dirty="0">
                <a:latin typeface="+mn-lt"/>
              </a:rPr>
              <a:t> procedure :</a:t>
            </a:r>
          </a:p>
          <a:p>
            <a:endParaRPr lang="en-US" sz="1800" b="1" dirty="0">
              <a:latin typeface="+mn-lt"/>
            </a:endParaRPr>
          </a:p>
        </p:txBody>
      </p:sp>
      <p:graphicFrame>
        <p:nvGraphicFramePr>
          <p:cNvPr id="4" name="Tabella 3">
            <a:extLst>
              <a:ext uri="{FF2B5EF4-FFF2-40B4-BE49-F238E27FC236}">
                <a16:creationId xmlns:a16="http://schemas.microsoft.com/office/drawing/2014/main" id="{B4E90719-B0A8-EA9F-6858-8E22E0B1C5C1}"/>
              </a:ext>
            </a:extLst>
          </p:cNvPr>
          <p:cNvGraphicFramePr>
            <a:graphicFrameLocks noGrp="1"/>
          </p:cNvGraphicFramePr>
          <p:nvPr>
            <p:extLst>
              <p:ext uri="{D42A27DB-BD31-4B8C-83A1-F6EECF244321}">
                <p14:modId xmlns:p14="http://schemas.microsoft.com/office/powerpoint/2010/main" val="4020344956"/>
              </p:ext>
            </p:extLst>
          </p:nvPr>
        </p:nvGraphicFramePr>
        <p:xfrm>
          <a:off x="288522" y="2228273"/>
          <a:ext cx="8749718" cy="1697427"/>
        </p:xfrm>
        <a:graphic>
          <a:graphicData uri="http://schemas.openxmlformats.org/drawingml/2006/table">
            <a:tbl>
              <a:tblPr firstRow="1" bandRow="1">
                <a:tableStyleId>{5C22544A-7EE6-4342-B048-85BDC9FD1C3A}</a:tableStyleId>
              </a:tblPr>
              <a:tblGrid>
                <a:gridCol w="966950">
                  <a:extLst>
                    <a:ext uri="{9D8B030D-6E8A-4147-A177-3AD203B41FA5}">
                      <a16:colId xmlns:a16="http://schemas.microsoft.com/office/drawing/2014/main" val="2932831682"/>
                    </a:ext>
                  </a:extLst>
                </a:gridCol>
                <a:gridCol w="1297128">
                  <a:extLst>
                    <a:ext uri="{9D8B030D-6E8A-4147-A177-3AD203B41FA5}">
                      <a16:colId xmlns:a16="http://schemas.microsoft.com/office/drawing/2014/main" val="2599804240"/>
                    </a:ext>
                  </a:extLst>
                </a:gridCol>
                <a:gridCol w="1297128">
                  <a:extLst>
                    <a:ext uri="{9D8B030D-6E8A-4147-A177-3AD203B41FA5}">
                      <a16:colId xmlns:a16="http://schemas.microsoft.com/office/drawing/2014/main" val="1109668036"/>
                    </a:ext>
                  </a:extLst>
                </a:gridCol>
                <a:gridCol w="1297128">
                  <a:extLst>
                    <a:ext uri="{9D8B030D-6E8A-4147-A177-3AD203B41FA5}">
                      <a16:colId xmlns:a16="http://schemas.microsoft.com/office/drawing/2014/main" val="1522629045"/>
                    </a:ext>
                  </a:extLst>
                </a:gridCol>
                <a:gridCol w="1297128">
                  <a:extLst>
                    <a:ext uri="{9D8B030D-6E8A-4147-A177-3AD203B41FA5}">
                      <a16:colId xmlns:a16="http://schemas.microsoft.com/office/drawing/2014/main" val="1423258882"/>
                    </a:ext>
                  </a:extLst>
                </a:gridCol>
                <a:gridCol w="1297128">
                  <a:extLst>
                    <a:ext uri="{9D8B030D-6E8A-4147-A177-3AD203B41FA5}">
                      <a16:colId xmlns:a16="http://schemas.microsoft.com/office/drawing/2014/main" val="489163678"/>
                    </a:ext>
                  </a:extLst>
                </a:gridCol>
                <a:gridCol w="1297128">
                  <a:extLst>
                    <a:ext uri="{9D8B030D-6E8A-4147-A177-3AD203B41FA5}">
                      <a16:colId xmlns:a16="http://schemas.microsoft.com/office/drawing/2014/main" val="4112129716"/>
                    </a:ext>
                  </a:extLst>
                </a:gridCol>
              </a:tblGrid>
              <a:tr h="447747">
                <a:tc>
                  <a:txBody>
                    <a:bodyPr/>
                    <a:lstStyle/>
                    <a:p>
                      <a:endParaRPr lang="en-US"/>
                    </a:p>
                  </a:txBody>
                  <a:tcPr/>
                </a:tc>
                <a:tc>
                  <a:txBody>
                    <a:bodyPr/>
                    <a:lstStyle/>
                    <a:p>
                      <a:pPr algn="ctr"/>
                      <a:r>
                        <a:rPr lang="it-IT" dirty="0" err="1"/>
                        <a:t>Xu</a:t>
                      </a:r>
                      <a:endParaRPr lang="en-US" dirty="0"/>
                    </a:p>
                  </a:txBody>
                  <a:tcPr/>
                </a:tc>
                <a:tc>
                  <a:txBody>
                    <a:bodyPr/>
                    <a:lstStyle/>
                    <a:p>
                      <a:pPr algn="ctr"/>
                      <a:r>
                        <a:rPr lang="it-IT" dirty="0" err="1"/>
                        <a:t>Xq</a:t>
                      </a:r>
                      <a:endParaRPr lang="en-US" dirty="0"/>
                    </a:p>
                  </a:txBody>
                  <a:tcPr/>
                </a:tc>
                <a:tc>
                  <a:txBody>
                    <a:bodyPr/>
                    <a:lstStyle/>
                    <a:p>
                      <a:pPr algn="ctr"/>
                      <a:r>
                        <a:rPr lang="it-IT" dirty="0"/>
                        <a:t>Mu</a:t>
                      </a:r>
                      <a:endParaRPr lang="en-US" dirty="0"/>
                    </a:p>
                  </a:txBody>
                  <a:tcPr/>
                </a:tc>
                <a:tc>
                  <a:txBody>
                    <a:bodyPr/>
                    <a:lstStyle/>
                    <a:p>
                      <a:pPr algn="ctr"/>
                      <a:r>
                        <a:rPr lang="it-IT" dirty="0"/>
                        <a:t>Mq</a:t>
                      </a:r>
                      <a:endParaRPr lang="en-US" dirty="0"/>
                    </a:p>
                  </a:txBody>
                  <a:tcPr/>
                </a:tc>
                <a:tc>
                  <a:txBody>
                    <a:bodyPr/>
                    <a:lstStyle/>
                    <a:p>
                      <a:pPr algn="ctr"/>
                      <a:r>
                        <a:rPr lang="it-IT" dirty="0" err="1"/>
                        <a:t>Xd</a:t>
                      </a:r>
                      <a:endParaRPr lang="en-US" dirty="0"/>
                    </a:p>
                  </a:txBody>
                  <a:tcPr/>
                </a:tc>
                <a:tc>
                  <a:txBody>
                    <a:bodyPr/>
                    <a:lstStyle/>
                    <a:p>
                      <a:pPr algn="ctr"/>
                      <a:r>
                        <a:rPr lang="it-IT" dirty="0"/>
                        <a:t>Md</a:t>
                      </a:r>
                      <a:endParaRPr lang="en-US" dirty="0"/>
                    </a:p>
                  </a:txBody>
                  <a:tcPr/>
                </a:tc>
                <a:extLst>
                  <a:ext uri="{0D108BD9-81ED-4DB2-BD59-A6C34878D82A}">
                    <a16:rowId xmlns:a16="http://schemas.microsoft.com/office/drawing/2014/main" val="1576145089"/>
                  </a:ext>
                </a:extLst>
              </a:tr>
              <a:tr h="555553">
                <a:tc>
                  <a:txBody>
                    <a:bodyPr/>
                    <a:lstStyle/>
                    <a:p>
                      <a:r>
                        <a:rPr lang="en-US" sz="1600" dirty="0">
                          <a:latin typeface="+mn-lt"/>
                        </a:rPr>
                        <a:t>VALUES</a:t>
                      </a:r>
                    </a:p>
                    <a:p>
                      <a:endParaRPr lang="en-US" dirty="0"/>
                    </a:p>
                  </a:txBody>
                  <a:tcPr/>
                </a:tc>
                <a:tc>
                  <a:txBody>
                    <a:bodyPr/>
                    <a:lstStyle/>
                    <a:p>
                      <a:pPr algn="ctr"/>
                      <a:r>
                        <a:rPr lang="it-IT" dirty="0"/>
                        <a:t>-0.1062</a:t>
                      </a:r>
                      <a:endParaRPr lang="en-US" dirty="0"/>
                    </a:p>
                  </a:txBody>
                  <a:tcPr/>
                </a:tc>
                <a:tc>
                  <a:txBody>
                    <a:bodyPr/>
                    <a:lstStyle/>
                    <a:p>
                      <a:pPr algn="ctr"/>
                      <a:r>
                        <a:rPr lang="it-IT" dirty="0"/>
                        <a:t>0.1192</a:t>
                      </a:r>
                      <a:endParaRPr lang="en-US" dirty="0"/>
                    </a:p>
                  </a:txBody>
                  <a:tcPr/>
                </a:tc>
                <a:tc>
                  <a:txBody>
                    <a:bodyPr/>
                    <a:lstStyle/>
                    <a:p>
                      <a:pPr algn="ctr"/>
                      <a:r>
                        <a:rPr lang="it-IT" dirty="0"/>
                        <a:t>-5.987</a:t>
                      </a:r>
                      <a:endParaRPr lang="en-US" dirty="0"/>
                    </a:p>
                  </a:txBody>
                  <a:tcPr/>
                </a:tc>
                <a:tc>
                  <a:txBody>
                    <a:bodyPr/>
                    <a:lstStyle/>
                    <a:p>
                      <a:pPr algn="ctr"/>
                      <a:r>
                        <a:rPr lang="it-IT" dirty="0"/>
                        <a:t>-2.645</a:t>
                      </a:r>
                      <a:endParaRPr lang="en-US" dirty="0"/>
                    </a:p>
                  </a:txBody>
                  <a:tcPr/>
                </a:tc>
                <a:tc>
                  <a:txBody>
                    <a:bodyPr/>
                    <a:lstStyle/>
                    <a:p>
                      <a:pPr algn="ctr"/>
                      <a:r>
                        <a:rPr lang="it-IT" dirty="0"/>
                        <a:t>-10.16</a:t>
                      </a:r>
                      <a:endParaRPr lang="en-US" dirty="0"/>
                    </a:p>
                  </a:txBody>
                  <a:tcPr/>
                </a:tc>
                <a:tc>
                  <a:txBody>
                    <a:bodyPr/>
                    <a:lstStyle/>
                    <a:p>
                      <a:pPr algn="ctr"/>
                      <a:r>
                        <a:rPr lang="it-IT" dirty="0"/>
                        <a:t>-451.65</a:t>
                      </a:r>
                      <a:endParaRPr lang="en-US" dirty="0"/>
                    </a:p>
                  </a:txBody>
                  <a:tcPr/>
                </a:tc>
                <a:extLst>
                  <a:ext uri="{0D108BD9-81ED-4DB2-BD59-A6C34878D82A}">
                    <a16:rowId xmlns:a16="http://schemas.microsoft.com/office/drawing/2014/main" val="992548390"/>
                  </a:ext>
                </a:extLst>
              </a:tr>
              <a:tr h="447747">
                <a:tc>
                  <a:txBody>
                    <a:bodyPr/>
                    <a:lstStyle/>
                    <a:p>
                      <a:r>
                        <a:rPr lang="it-IT" dirty="0"/>
                        <a:t>VAR</a:t>
                      </a:r>
                      <a:endParaRPr lang="en-US" dirty="0"/>
                    </a:p>
                  </a:txBody>
                  <a:tcPr/>
                </a:tc>
                <a:tc>
                  <a:txBody>
                    <a:bodyPr/>
                    <a:lstStyle/>
                    <a:p>
                      <a:pPr algn="ctr"/>
                      <a:r>
                        <a:rPr lang="it-IT" dirty="0"/>
                        <a:t>5.2479(e-10)</a:t>
                      </a:r>
                      <a:endParaRPr lang="en-US" dirty="0"/>
                    </a:p>
                  </a:txBody>
                  <a:tcPr/>
                </a:tc>
                <a:tc>
                  <a:txBody>
                    <a:bodyPr/>
                    <a:lstStyle/>
                    <a:p>
                      <a:pPr algn="ctr"/>
                      <a:r>
                        <a:rPr lang="it-IT" dirty="0"/>
                        <a:t>5.9893(e-11)</a:t>
                      </a:r>
                      <a:endParaRPr lang="en-US" dirty="0"/>
                    </a:p>
                  </a:txBody>
                  <a:tcPr/>
                </a:tc>
                <a:tc>
                  <a:txBody>
                    <a:bodyPr/>
                    <a:lstStyle/>
                    <a:p>
                      <a:pPr algn="ctr"/>
                      <a:r>
                        <a:rPr lang="it-IT" dirty="0"/>
                        <a:t>1.9901(e-06)</a:t>
                      </a:r>
                      <a:endParaRPr lang="en-US" dirty="0"/>
                    </a:p>
                  </a:txBody>
                  <a:tcPr/>
                </a:tc>
                <a:tc>
                  <a:txBody>
                    <a:bodyPr/>
                    <a:lstStyle/>
                    <a:p>
                      <a:pPr algn="ctr"/>
                      <a:r>
                        <a:rPr lang="it-IT" dirty="0"/>
                        <a:t>1.10016(e-06)</a:t>
                      </a:r>
                      <a:endParaRPr lang="en-US" dirty="0"/>
                    </a:p>
                  </a:txBody>
                  <a:tcPr/>
                </a:tc>
                <a:tc>
                  <a:txBody>
                    <a:bodyPr/>
                    <a:lstStyle/>
                    <a:p>
                      <a:pPr algn="ctr"/>
                      <a:r>
                        <a:rPr lang="it-IT" dirty="0"/>
                        <a:t>3.1950(e-10)</a:t>
                      </a:r>
                      <a:endParaRPr lang="en-US" dirty="0"/>
                    </a:p>
                  </a:txBody>
                  <a:tcPr/>
                </a:tc>
                <a:tc>
                  <a:txBody>
                    <a:bodyPr/>
                    <a:lstStyle/>
                    <a:p>
                      <a:pPr algn="ctr"/>
                      <a:r>
                        <a:rPr lang="it-IT" dirty="0"/>
                        <a:t>8.0702(e-05)</a:t>
                      </a:r>
                      <a:endParaRPr lang="en-US" dirty="0"/>
                    </a:p>
                  </a:txBody>
                  <a:tcPr/>
                </a:tc>
                <a:extLst>
                  <a:ext uri="{0D108BD9-81ED-4DB2-BD59-A6C34878D82A}">
                    <a16:rowId xmlns:a16="http://schemas.microsoft.com/office/drawing/2014/main" val="3841684648"/>
                  </a:ext>
                </a:extLst>
              </a:tr>
            </a:tbl>
          </a:graphicData>
        </a:graphic>
      </p:graphicFrame>
    </p:spTree>
    <p:extLst>
      <p:ext uri="{BB962C8B-B14F-4D97-AF65-F5344CB8AC3E}">
        <p14:creationId xmlns:p14="http://schemas.microsoft.com/office/powerpoint/2010/main" val="658964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4DE6CF-80D6-BA9B-92DB-050F41F1B625}"/>
              </a:ext>
            </a:extLst>
          </p:cNvPr>
          <p:cNvSpPr>
            <a:spLocks noGrp="1"/>
          </p:cNvSpPr>
          <p:nvPr>
            <p:ph type="title"/>
          </p:nvPr>
        </p:nvSpPr>
        <p:spPr/>
        <p:txBody>
          <a:bodyPr/>
          <a:lstStyle/>
          <a:p>
            <a:r>
              <a:rPr lang="en-US" dirty="0"/>
              <a:t>Task 2: Robust Experiment Design</a:t>
            </a:r>
          </a:p>
        </p:txBody>
      </p:sp>
      <p:pic>
        <p:nvPicPr>
          <p:cNvPr id="5" name="Segnaposto contenuto 4">
            <a:extLst>
              <a:ext uri="{FF2B5EF4-FFF2-40B4-BE49-F238E27FC236}">
                <a16:creationId xmlns:a16="http://schemas.microsoft.com/office/drawing/2014/main" id="{0CEB35A6-03E6-E864-7302-91E1058F0FCB}"/>
              </a:ext>
            </a:extLst>
          </p:cNvPr>
          <p:cNvPicPr>
            <a:picLocks noGrp="1" noChangeAspect="1"/>
          </p:cNvPicPr>
          <p:nvPr>
            <p:ph idx="1"/>
          </p:nvPr>
        </p:nvPicPr>
        <p:blipFill>
          <a:blip r:embed="rId2"/>
          <a:stretch>
            <a:fillRect/>
          </a:stretch>
        </p:blipFill>
        <p:spPr>
          <a:xfrm>
            <a:off x="1319645" y="1246909"/>
            <a:ext cx="6339417" cy="4754563"/>
          </a:xfrm>
        </p:spPr>
      </p:pic>
    </p:spTree>
    <p:extLst>
      <p:ext uri="{BB962C8B-B14F-4D97-AF65-F5344CB8AC3E}">
        <p14:creationId xmlns:p14="http://schemas.microsoft.com/office/powerpoint/2010/main" val="3250802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CA32E1-3528-B0FD-E89A-906EAC70D774}"/>
              </a:ext>
            </a:extLst>
          </p:cNvPr>
          <p:cNvSpPr>
            <a:spLocks noGrp="1"/>
          </p:cNvSpPr>
          <p:nvPr>
            <p:ph type="title"/>
          </p:nvPr>
        </p:nvSpPr>
        <p:spPr/>
        <p:txBody>
          <a:bodyPr/>
          <a:lstStyle/>
          <a:p>
            <a:r>
              <a:rPr lang="en-US" dirty="0"/>
              <a:t>Task 2: Robust Experiment Design</a:t>
            </a:r>
          </a:p>
        </p:txBody>
      </p:sp>
      <p:sp>
        <p:nvSpPr>
          <p:cNvPr id="3" name="Segnaposto contenuto 2">
            <a:extLst>
              <a:ext uri="{FF2B5EF4-FFF2-40B4-BE49-F238E27FC236}">
                <a16:creationId xmlns:a16="http://schemas.microsoft.com/office/drawing/2014/main" id="{7AFA35D5-ABC1-4A3A-718B-65B26A38B91E}"/>
              </a:ext>
            </a:extLst>
          </p:cNvPr>
          <p:cNvSpPr>
            <a:spLocks noGrp="1"/>
          </p:cNvSpPr>
          <p:nvPr>
            <p:ph idx="1"/>
          </p:nvPr>
        </p:nvSpPr>
        <p:spPr/>
        <p:txBody>
          <a:bodyPr/>
          <a:lstStyle/>
          <a:p>
            <a:pPr marL="285750" indent="-285750">
              <a:buFontTx/>
              <a:buChar char="-"/>
            </a:pPr>
            <a:r>
              <a:rPr lang="en-US" sz="1800" b="1" dirty="0"/>
              <a:t>Physical meaning (Checking if we are in</a:t>
            </a:r>
          </a:p>
          <a:p>
            <a:r>
              <a:rPr lang="en-US" sz="1800" b="1" dirty="0"/>
              <a:t>linear situation)</a:t>
            </a:r>
          </a:p>
          <a:p>
            <a:endParaRPr lang="en-US" sz="1800" b="1" dirty="0"/>
          </a:p>
          <a:p>
            <a:endParaRPr lang="en-US" sz="1800" b="1" dirty="0"/>
          </a:p>
          <a:p>
            <a:endParaRPr lang="en-US" b="1" dirty="0"/>
          </a:p>
        </p:txBody>
      </p:sp>
      <p:pic>
        <p:nvPicPr>
          <p:cNvPr id="8" name="Immagine 7" descr="Immagine che contiene testo, schermata, linea, Diagramma&#10;&#10;Descrizione generata automaticamente">
            <a:extLst>
              <a:ext uri="{FF2B5EF4-FFF2-40B4-BE49-F238E27FC236}">
                <a16:creationId xmlns:a16="http://schemas.microsoft.com/office/drawing/2014/main" id="{EC3E5FCB-C2DA-241B-038E-8EA1F33D6AAB}"/>
              </a:ext>
            </a:extLst>
          </p:cNvPr>
          <p:cNvPicPr>
            <a:picLocks noChangeAspect="1"/>
          </p:cNvPicPr>
          <p:nvPr/>
        </p:nvPicPr>
        <p:blipFill>
          <a:blip r:embed="rId2"/>
          <a:stretch>
            <a:fillRect/>
          </a:stretch>
        </p:blipFill>
        <p:spPr>
          <a:xfrm>
            <a:off x="5372151" y="3690783"/>
            <a:ext cx="3771849" cy="2435379"/>
          </a:xfrm>
          <a:prstGeom prst="rect">
            <a:avLst/>
          </a:prstGeom>
        </p:spPr>
      </p:pic>
      <p:pic>
        <p:nvPicPr>
          <p:cNvPr id="10" name="Immagine 9" descr="Immagine che contiene Diagramma, testo, linea, diagramma&#10;&#10;Descrizione generata automaticamente">
            <a:extLst>
              <a:ext uri="{FF2B5EF4-FFF2-40B4-BE49-F238E27FC236}">
                <a16:creationId xmlns:a16="http://schemas.microsoft.com/office/drawing/2014/main" id="{88402197-2B73-1C09-8F61-93BA9790E6EB}"/>
              </a:ext>
            </a:extLst>
          </p:cNvPr>
          <p:cNvPicPr>
            <a:picLocks noChangeAspect="1"/>
          </p:cNvPicPr>
          <p:nvPr/>
        </p:nvPicPr>
        <p:blipFill>
          <a:blip r:embed="rId3"/>
          <a:stretch>
            <a:fillRect/>
          </a:stretch>
        </p:blipFill>
        <p:spPr>
          <a:xfrm>
            <a:off x="94126" y="2281084"/>
            <a:ext cx="5055284" cy="3716594"/>
          </a:xfrm>
          <a:prstGeom prst="rect">
            <a:avLst/>
          </a:prstGeom>
        </p:spPr>
      </p:pic>
      <p:pic>
        <p:nvPicPr>
          <p:cNvPr id="14" name="Immagine 13" descr="Immagine che contiene testo, Diagramma, linea, diagramma&#10;&#10;Descrizione generata automaticamente">
            <a:extLst>
              <a:ext uri="{FF2B5EF4-FFF2-40B4-BE49-F238E27FC236}">
                <a16:creationId xmlns:a16="http://schemas.microsoft.com/office/drawing/2014/main" id="{F1A1525D-E555-6D34-27E1-4156F157761A}"/>
              </a:ext>
            </a:extLst>
          </p:cNvPr>
          <p:cNvPicPr>
            <a:picLocks noChangeAspect="1"/>
          </p:cNvPicPr>
          <p:nvPr/>
        </p:nvPicPr>
        <p:blipFill>
          <a:blip r:embed="rId4"/>
          <a:stretch>
            <a:fillRect/>
          </a:stretch>
        </p:blipFill>
        <p:spPr>
          <a:xfrm>
            <a:off x="5372151" y="1337187"/>
            <a:ext cx="3771849" cy="2281084"/>
          </a:xfrm>
          <a:prstGeom prst="rect">
            <a:avLst/>
          </a:prstGeom>
        </p:spPr>
      </p:pic>
    </p:spTree>
    <p:extLst>
      <p:ext uri="{BB962C8B-B14F-4D97-AF65-F5344CB8AC3E}">
        <p14:creationId xmlns:p14="http://schemas.microsoft.com/office/powerpoint/2010/main" val="1509348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A3D38B-2602-C645-D6A9-7020CDEEBA8F}"/>
              </a:ext>
            </a:extLst>
          </p:cNvPr>
          <p:cNvSpPr>
            <a:spLocks noGrp="1"/>
          </p:cNvSpPr>
          <p:nvPr>
            <p:ph type="title"/>
          </p:nvPr>
        </p:nvSpPr>
        <p:spPr/>
        <p:txBody>
          <a:bodyPr/>
          <a:lstStyle/>
          <a:p>
            <a:r>
              <a:rPr lang="en-US" dirty="0"/>
              <a:t>Task 2: Robust Experiment Design</a:t>
            </a:r>
          </a:p>
        </p:txBody>
      </p:sp>
      <p:sp>
        <p:nvSpPr>
          <p:cNvPr id="3" name="Segnaposto contenuto 2">
            <a:extLst>
              <a:ext uri="{FF2B5EF4-FFF2-40B4-BE49-F238E27FC236}">
                <a16:creationId xmlns:a16="http://schemas.microsoft.com/office/drawing/2014/main" id="{23EFAC50-101D-8382-1C86-B2F02FF4A319}"/>
              </a:ext>
            </a:extLst>
          </p:cNvPr>
          <p:cNvSpPr>
            <a:spLocks noGrp="1"/>
          </p:cNvSpPr>
          <p:nvPr>
            <p:ph idx="1"/>
          </p:nvPr>
        </p:nvSpPr>
        <p:spPr/>
        <p:txBody>
          <a:bodyPr>
            <a:normAutofit/>
          </a:bodyPr>
          <a:lstStyle/>
          <a:p>
            <a:pPr marL="285750" indent="-285750">
              <a:buFont typeface="Arial" panose="020B0604020202020204" pitchFamily="34" charset="0"/>
              <a:buChar char="•"/>
            </a:pPr>
            <a:r>
              <a:rPr lang="it-IT" sz="1800" dirty="0" err="1">
                <a:latin typeface="+mn-lt"/>
              </a:rPr>
              <a:t>Another</a:t>
            </a:r>
            <a:r>
              <a:rPr lang="it-IT" sz="1800" dirty="0">
                <a:latin typeface="+mn-lt"/>
              </a:rPr>
              <a:t> </a:t>
            </a:r>
            <a:r>
              <a:rPr lang="it-IT" sz="1800" dirty="0" err="1">
                <a:latin typeface="+mn-lt"/>
              </a:rPr>
              <a:t>simulation</a:t>
            </a:r>
            <a:r>
              <a:rPr lang="it-IT" sz="1800" dirty="0">
                <a:latin typeface="+mn-lt"/>
              </a:rPr>
              <a:t> </a:t>
            </a:r>
            <a:r>
              <a:rPr lang="it-IT" sz="1800" dirty="0" err="1">
                <a:latin typeface="+mn-lt"/>
              </a:rPr>
              <a:t>has</a:t>
            </a:r>
            <a:r>
              <a:rPr lang="it-IT" sz="1800" dirty="0">
                <a:latin typeface="+mn-lt"/>
              </a:rPr>
              <a:t> </a:t>
            </a:r>
            <a:r>
              <a:rPr lang="it-IT" sz="1800" dirty="0" err="1">
                <a:latin typeface="+mn-lt"/>
              </a:rPr>
              <a:t>been</a:t>
            </a:r>
            <a:r>
              <a:rPr lang="it-IT" sz="1800" dirty="0">
                <a:latin typeface="+mn-lt"/>
              </a:rPr>
              <a:t> </a:t>
            </a:r>
            <a:r>
              <a:rPr lang="it-IT" sz="1800" dirty="0" err="1">
                <a:latin typeface="+mn-lt"/>
              </a:rPr>
              <a:t>performed</a:t>
            </a:r>
            <a:r>
              <a:rPr lang="it-IT" sz="1800" dirty="0">
                <a:latin typeface="+mn-lt"/>
              </a:rPr>
              <a:t> in </a:t>
            </a:r>
            <a:r>
              <a:rPr lang="it-IT" sz="1800" dirty="0" err="1">
                <a:latin typeface="+mn-lt"/>
              </a:rPr>
              <a:t>order</a:t>
            </a:r>
            <a:r>
              <a:rPr lang="it-IT" sz="1800" dirty="0">
                <a:latin typeface="+mn-lt"/>
              </a:rPr>
              <a:t> to </a:t>
            </a:r>
            <a:r>
              <a:rPr lang="it-IT" sz="1800" dirty="0" err="1">
                <a:latin typeface="+mn-lt"/>
              </a:rPr>
              <a:t>search</a:t>
            </a:r>
            <a:r>
              <a:rPr lang="it-IT" sz="1800" dirty="0">
                <a:latin typeface="+mn-lt"/>
              </a:rPr>
              <a:t> a more conservative </a:t>
            </a:r>
            <a:r>
              <a:rPr lang="it-IT" sz="1800" dirty="0" err="1">
                <a:latin typeface="+mn-lt"/>
              </a:rPr>
              <a:t>robustness</a:t>
            </a:r>
            <a:endParaRPr lang="it-IT" sz="1800" dirty="0">
              <a:latin typeface="+mn-lt"/>
            </a:endParaRPr>
          </a:p>
          <a:p>
            <a:pPr marL="285750" indent="-285750">
              <a:buFont typeface="Arial" panose="020B0604020202020204" pitchFamily="34" charset="0"/>
              <a:buChar char="•"/>
            </a:pPr>
            <a:r>
              <a:rPr lang="it-IT" sz="1800" dirty="0" err="1">
                <a:latin typeface="+mn-lt"/>
              </a:rPr>
              <a:t>Taken</a:t>
            </a:r>
            <a:r>
              <a:rPr lang="it-IT" sz="1800" dirty="0">
                <a:latin typeface="+mn-lt"/>
              </a:rPr>
              <a:t> the 21 input </a:t>
            </a:r>
            <a:r>
              <a:rPr lang="it-IT" sz="1800" dirty="0" err="1">
                <a:latin typeface="+mn-lt"/>
              </a:rPr>
              <a:t>found</a:t>
            </a:r>
            <a:r>
              <a:rPr lang="it-IT" sz="1800" dirty="0">
                <a:latin typeface="+mn-lt"/>
              </a:rPr>
              <a:t>, </a:t>
            </a:r>
            <a:r>
              <a:rPr lang="it-IT" sz="1800" dirty="0" err="1">
                <a:latin typeface="+mn-lt"/>
              </a:rPr>
              <a:t>we</a:t>
            </a:r>
            <a:r>
              <a:rPr lang="it-IT" sz="1800" dirty="0">
                <a:latin typeface="+mn-lt"/>
              </a:rPr>
              <a:t> </a:t>
            </a:r>
            <a:r>
              <a:rPr lang="it-IT" sz="1800" dirty="0" err="1">
                <a:latin typeface="+mn-lt"/>
              </a:rPr>
              <a:t>simulated</a:t>
            </a:r>
            <a:r>
              <a:rPr lang="it-IT" sz="1800" dirty="0">
                <a:latin typeface="+mn-lt"/>
              </a:rPr>
              <a:t> </a:t>
            </a:r>
            <a:r>
              <a:rPr lang="it-IT" sz="1800" dirty="0" err="1">
                <a:latin typeface="+mn-lt"/>
              </a:rPr>
              <a:t>them</a:t>
            </a:r>
            <a:r>
              <a:rPr lang="it-IT" sz="1800" dirty="0">
                <a:latin typeface="+mn-lt"/>
              </a:rPr>
              <a:t> </a:t>
            </a:r>
            <a:r>
              <a:rPr lang="it-IT" sz="1800" dirty="0" err="1">
                <a:latin typeface="+mn-lt"/>
              </a:rPr>
              <a:t>against</a:t>
            </a:r>
            <a:r>
              <a:rPr lang="it-IT" sz="1800" dirty="0">
                <a:latin typeface="+mn-lt"/>
              </a:rPr>
              <a:t> 35 </a:t>
            </a:r>
            <a:r>
              <a:rPr lang="it-IT" sz="1800" dirty="0" err="1">
                <a:latin typeface="+mn-lt"/>
              </a:rPr>
              <a:t>other</a:t>
            </a:r>
            <a:r>
              <a:rPr lang="it-IT" sz="1800" dirty="0">
                <a:latin typeface="+mn-lt"/>
              </a:rPr>
              <a:t> random system.</a:t>
            </a:r>
          </a:p>
          <a:p>
            <a:pPr marL="285750" indent="-285750">
              <a:buFont typeface="Arial" panose="020B0604020202020204" pitchFamily="34" charset="0"/>
              <a:buChar char="•"/>
            </a:pPr>
            <a:r>
              <a:rPr lang="it-IT" sz="1800" dirty="0">
                <a:latin typeface="+mn-lt"/>
              </a:rPr>
              <a:t>20 of </a:t>
            </a:r>
            <a:r>
              <a:rPr lang="it-IT" sz="1800" dirty="0" err="1">
                <a:latin typeface="+mn-lt"/>
              </a:rPr>
              <a:t>this</a:t>
            </a:r>
            <a:r>
              <a:rPr lang="it-IT" sz="1800" dirty="0">
                <a:latin typeface="+mn-lt"/>
              </a:rPr>
              <a:t> systems </a:t>
            </a:r>
            <a:r>
              <a:rPr lang="it-IT" sz="1800" dirty="0" err="1">
                <a:latin typeface="+mn-lt"/>
              </a:rPr>
              <a:t>have</a:t>
            </a:r>
            <a:r>
              <a:rPr lang="it-IT" sz="1800" dirty="0">
                <a:latin typeface="+mn-lt"/>
              </a:rPr>
              <a:t> </a:t>
            </a:r>
            <a:r>
              <a:rPr lang="it-IT" sz="1800" dirty="0" err="1">
                <a:latin typeface="+mn-lt"/>
              </a:rPr>
              <a:t>got</a:t>
            </a:r>
            <a:r>
              <a:rPr lang="it-IT" sz="1800" dirty="0">
                <a:latin typeface="+mn-lt"/>
              </a:rPr>
              <a:t> the </a:t>
            </a:r>
            <a:r>
              <a:rPr lang="it-IT" sz="1800" dirty="0" err="1">
                <a:latin typeface="+mn-lt"/>
              </a:rPr>
              <a:t>variances</a:t>
            </a:r>
            <a:r>
              <a:rPr lang="it-IT" sz="1800" dirty="0">
                <a:latin typeface="+mn-lt"/>
              </a:rPr>
              <a:t> </a:t>
            </a:r>
            <a:r>
              <a:rPr lang="it-IT" sz="1800" dirty="0" err="1">
                <a:latin typeface="+mn-lt"/>
              </a:rPr>
              <a:t>identified</a:t>
            </a:r>
            <a:r>
              <a:rPr lang="it-IT" sz="1800" dirty="0">
                <a:latin typeface="+mn-lt"/>
              </a:rPr>
              <a:t> in the </a:t>
            </a:r>
            <a:r>
              <a:rPr lang="it-IT" sz="1800" dirty="0" err="1">
                <a:latin typeface="+mn-lt"/>
              </a:rPr>
              <a:t>ask</a:t>
            </a:r>
            <a:r>
              <a:rPr lang="it-IT" sz="1800" dirty="0">
                <a:latin typeface="+mn-lt"/>
              </a:rPr>
              <a:t> 1, </a:t>
            </a:r>
            <a:r>
              <a:rPr lang="it-IT" sz="1800" dirty="0" err="1">
                <a:latin typeface="+mn-lt"/>
              </a:rPr>
              <a:t>while</a:t>
            </a:r>
            <a:r>
              <a:rPr lang="it-IT" sz="1800" dirty="0">
                <a:latin typeface="+mn-lt"/>
              </a:rPr>
              <a:t> the </a:t>
            </a:r>
            <a:r>
              <a:rPr lang="it-IT" sz="1800" dirty="0" err="1">
                <a:latin typeface="+mn-lt"/>
              </a:rPr>
              <a:t>other</a:t>
            </a:r>
            <a:r>
              <a:rPr lang="it-IT" sz="1800" dirty="0">
                <a:latin typeface="+mn-lt"/>
              </a:rPr>
              <a:t> 15 </a:t>
            </a:r>
            <a:r>
              <a:rPr lang="it-IT" sz="1800" dirty="0" err="1">
                <a:latin typeface="+mn-lt"/>
              </a:rPr>
              <a:t>have</a:t>
            </a:r>
            <a:r>
              <a:rPr lang="it-IT" sz="1800" dirty="0">
                <a:latin typeface="+mn-lt"/>
              </a:rPr>
              <a:t> </a:t>
            </a:r>
            <a:r>
              <a:rPr lang="it-IT" sz="1800" dirty="0" err="1">
                <a:latin typeface="+mn-lt"/>
              </a:rPr>
              <a:t>got</a:t>
            </a:r>
            <a:r>
              <a:rPr lang="it-IT" sz="1800" dirty="0">
                <a:latin typeface="+mn-lt"/>
              </a:rPr>
              <a:t> </a:t>
            </a:r>
            <a:r>
              <a:rPr lang="it-IT" sz="1800" dirty="0" err="1">
                <a:latin typeface="+mn-lt"/>
              </a:rPr>
              <a:t>uncertainty</a:t>
            </a:r>
            <a:r>
              <a:rPr lang="it-IT" sz="1800" dirty="0">
                <a:latin typeface="+mn-lt"/>
              </a:rPr>
              <a:t> a bit </a:t>
            </a:r>
            <a:r>
              <a:rPr lang="it-IT" sz="1800" dirty="0" err="1">
                <a:latin typeface="+mn-lt"/>
              </a:rPr>
              <a:t>higher</a:t>
            </a:r>
            <a:r>
              <a:rPr lang="it-IT" sz="1800" dirty="0">
                <a:latin typeface="+mn-lt"/>
              </a:rPr>
              <a:t>.</a:t>
            </a:r>
          </a:p>
          <a:p>
            <a:r>
              <a:rPr lang="it-IT" sz="1800" dirty="0">
                <a:latin typeface="+mn-lt"/>
              </a:rPr>
              <a:t> </a:t>
            </a:r>
            <a:endParaRPr lang="en-US" sz="1800" dirty="0">
              <a:latin typeface="+mn-lt"/>
            </a:endParaRPr>
          </a:p>
        </p:txBody>
      </p:sp>
      <p:pic>
        <p:nvPicPr>
          <p:cNvPr id="5" name="Immagine 4">
            <a:extLst>
              <a:ext uri="{FF2B5EF4-FFF2-40B4-BE49-F238E27FC236}">
                <a16:creationId xmlns:a16="http://schemas.microsoft.com/office/drawing/2014/main" id="{1F7FC321-4E93-BECC-1076-9E8B0EDFFF5F}"/>
              </a:ext>
            </a:extLst>
          </p:cNvPr>
          <p:cNvPicPr>
            <a:picLocks noChangeAspect="1"/>
          </p:cNvPicPr>
          <p:nvPr/>
        </p:nvPicPr>
        <p:blipFill>
          <a:blip r:embed="rId2"/>
          <a:stretch>
            <a:fillRect/>
          </a:stretch>
        </p:blipFill>
        <p:spPr>
          <a:xfrm>
            <a:off x="47063" y="3190009"/>
            <a:ext cx="4572000" cy="2936154"/>
          </a:xfrm>
          <a:prstGeom prst="rect">
            <a:avLst/>
          </a:prstGeom>
        </p:spPr>
      </p:pic>
      <p:pic>
        <p:nvPicPr>
          <p:cNvPr id="7" name="Immagine 6">
            <a:extLst>
              <a:ext uri="{FF2B5EF4-FFF2-40B4-BE49-F238E27FC236}">
                <a16:creationId xmlns:a16="http://schemas.microsoft.com/office/drawing/2014/main" id="{DA80DDCA-D3BC-2146-0DBF-8B42C55805B7}"/>
              </a:ext>
            </a:extLst>
          </p:cNvPr>
          <p:cNvPicPr>
            <a:picLocks noChangeAspect="1"/>
          </p:cNvPicPr>
          <p:nvPr/>
        </p:nvPicPr>
        <p:blipFill>
          <a:blip r:embed="rId3"/>
          <a:stretch>
            <a:fillRect/>
          </a:stretch>
        </p:blipFill>
        <p:spPr>
          <a:xfrm>
            <a:off x="4391886" y="3288434"/>
            <a:ext cx="4616218" cy="2739303"/>
          </a:xfrm>
          <a:prstGeom prst="rect">
            <a:avLst/>
          </a:prstGeom>
        </p:spPr>
      </p:pic>
    </p:spTree>
    <p:extLst>
      <p:ext uri="{BB962C8B-B14F-4D97-AF65-F5344CB8AC3E}">
        <p14:creationId xmlns:p14="http://schemas.microsoft.com/office/powerpoint/2010/main" val="3384932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4E7A5C-4256-EDF4-E5C5-D9A3102C1DB5}"/>
              </a:ext>
            </a:extLst>
          </p:cNvPr>
          <p:cNvSpPr>
            <a:spLocks noGrp="1"/>
          </p:cNvSpPr>
          <p:nvPr>
            <p:ph type="title"/>
          </p:nvPr>
        </p:nvSpPr>
        <p:spPr/>
        <p:txBody>
          <a:bodyPr/>
          <a:lstStyle/>
          <a:p>
            <a:r>
              <a:rPr lang="en-US" dirty="0"/>
              <a:t>Task 2: Robust Experiment Design</a:t>
            </a:r>
          </a:p>
        </p:txBody>
      </p:sp>
      <p:sp>
        <p:nvSpPr>
          <p:cNvPr id="3" name="Segnaposto contenuto 2">
            <a:extLst>
              <a:ext uri="{FF2B5EF4-FFF2-40B4-BE49-F238E27FC236}">
                <a16:creationId xmlns:a16="http://schemas.microsoft.com/office/drawing/2014/main" id="{E99579D2-54BF-9B82-6CCA-351ADAD67E90}"/>
              </a:ext>
            </a:extLst>
          </p:cNvPr>
          <p:cNvSpPr>
            <a:spLocks noGrp="1"/>
          </p:cNvSpPr>
          <p:nvPr>
            <p:ph idx="1"/>
          </p:nvPr>
        </p:nvSpPr>
        <p:spPr/>
        <p:txBody>
          <a:bodyPr>
            <a:normAutofit/>
          </a:bodyPr>
          <a:lstStyle/>
          <a:p>
            <a:pPr marL="342900" indent="-342900">
              <a:buFont typeface="Arial" panose="020B0604020202020204" pitchFamily="34" charset="0"/>
              <a:buChar char="•"/>
            </a:pPr>
            <a:r>
              <a:rPr lang="it-IT" sz="1800" dirty="0">
                <a:latin typeface="+mn-lt"/>
              </a:rPr>
              <a:t>The </a:t>
            </a:r>
            <a:r>
              <a:rPr lang="it-IT" sz="1800" dirty="0" err="1">
                <a:latin typeface="+mn-lt"/>
              </a:rPr>
              <a:t>solution</a:t>
            </a:r>
            <a:r>
              <a:rPr lang="it-IT" sz="1800" dirty="0">
                <a:latin typeface="+mn-lt"/>
              </a:rPr>
              <a:t> </a:t>
            </a:r>
            <a:r>
              <a:rPr lang="it-IT" sz="1800" dirty="0" err="1">
                <a:latin typeface="+mn-lt"/>
              </a:rPr>
              <a:t>changed,infact</a:t>
            </a:r>
            <a:r>
              <a:rPr lang="it-IT" sz="1800" dirty="0">
                <a:latin typeface="+mn-lt"/>
              </a:rPr>
              <a:t> the </a:t>
            </a:r>
            <a:r>
              <a:rPr lang="it-IT" sz="1800" dirty="0" err="1">
                <a:latin typeface="+mn-lt"/>
              </a:rPr>
              <a:t>previous</a:t>
            </a:r>
            <a:r>
              <a:rPr lang="it-IT" sz="1800" dirty="0">
                <a:latin typeface="+mn-lt"/>
              </a:rPr>
              <a:t> </a:t>
            </a:r>
            <a:r>
              <a:rPr lang="it-IT" sz="1800" dirty="0" err="1">
                <a:latin typeface="+mn-lt"/>
              </a:rPr>
              <a:t>optimal</a:t>
            </a:r>
            <a:r>
              <a:rPr lang="it-IT" sz="1800" dirty="0">
                <a:latin typeface="+mn-lt"/>
              </a:rPr>
              <a:t> input </a:t>
            </a:r>
            <a:r>
              <a:rPr lang="it-IT" sz="1800" dirty="0" err="1">
                <a:latin typeface="+mn-lt"/>
              </a:rPr>
              <a:t>showed</a:t>
            </a:r>
            <a:r>
              <a:rPr lang="it-IT" sz="1800" dirty="0">
                <a:latin typeface="+mn-lt"/>
              </a:rPr>
              <a:t> a </a:t>
            </a:r>
            <a:r>
              <a:rPr lang="it-IT" sz="1800" dirty="0" err="1">
                <a:latin typeface="+mn-lt"/>
              </a:rPr>
              <a:t>bad</a:t>
            </a:r>
            <a:r>
              <a:rPr lang="it-IT" sz="1800" dirty="0">
                <a:latin typeface="+mn-lt"/>
              </a:rPr>
              <a:t> </a:t>
            </a:r>
            <a:r>
              <a:rPr lang="it-IT" sz="1800" dirty="0" err="1">
                <a:latin typeface="+mn-lt"/>
              </a:rPr>
              <a:t>behaviour</a:t>
            </a:r>
            <a:r>
              <a:rPr lang="it-IT" sz="1800" dirty="0">
                <a:latin typeface="+mn-lt"/>
              </a:rPr>
              <a:t> in the systems </a:t>
            </a:r>
            <a:r>
              <a:rPr lang="it-IT" sz="1800" dirty="0" err="1">
                <a:latin typeface="+mn-lt"/>
              </a:rPr>
              <a:t>built</a:t>
            </a:r>
            <a:r>
              <a:rPr lang="it-IT" sz="1800" dirty="0">
                <a:latin typeface="+mn-lt"/>
              </a:rPr>
              <a:t> </a:t>
            </a:r>
            <a:r>
              <a:rPr lang="it-IT" sz="1800" dirty="0" err="1">
                <a:latin typeface="+mn-lt"/>
              </a:rPr>
              <a:t>considering</a:t>
            </a:r>
            <a:r>
              <a:rPr lang="it-IT" sz="1800" dirty="0">
                <a:latin typeface="+mn-lt"/>
              </a:rPr>
              <a:t> an </a:t>
            </a:r>
            <a:r>
              <a:rPr lang="it-IT" sz="1800" dirty="0" err="1">
                <a:latin typeface="+mn-lt"/>
              </a:rPr>
              <a:t>higher</a:t>
            </a:r>
            <a:r>
              <a:rPr lang="it-IT" sz="1800" dirty="0">
                <a:latin typeface="+mn-lt"/>
              </a:rPr>
              <a:t> </a:t>
            </a:r>
            <a:r>
              <a:rPr lang="it-IT" sz="1800" dirty="0" err="1">
                <a:latin typeface="+mn-lt"/>
              </a:rPr>
              <a:t>variance</a:t>
            </a:r>
            <a:r>
              <a:rPr lang="it-IT" sz="1800" dirty="0">
                <a:latin typeface="+mn-lt"/>
              </a:rPr>
              <a:t>.</a:t>
            </a:r>
          </a:p>
          <a:p>
            <a:pPr marL="342900" indent="-342900">
              <a:buFont typeface="Arial" panose="020B0604020202020204" pitchFamily="34" charset="0"/>
              <a:buChar char="•"/>
            </a:pPr>
            <a:r>
              <a:rPr lang="it-IT" sz="1800" dirty="0">
                <a:latin typeface="+mn-lt"/>
              </a:rPr>
              <a:t> </a:t>
            </a:r>
            <a:r>
              <a:rPr lang="it-IT" sz="1800" dirty="0" err="1">
                <a:latin typeface="+mn-lt"/>
              </a:rPr>
              <a:t>Infact</a:t>
            </a:r>
            <a:r>
              <a:rPr lang="it-IT" sz="1800" dirty="0">
                <a:latin typeface="+mn-lt"/>
              </a:rPr>
              <a:t> the </a:t>
            </a:r>
            <a:r>
              <a:rPr lang="it-IT" sz="1800" dirty="0" err="1">
                <a:latin typeface="+mn-lt"/>
              </a:rPr>
              <a:t>Simulation</a:t>
            </a:r>
            <a:r>
              <a:rPr lang="it-IT" sz="1800" dirty="0">
                <a:latin typeface="+mn-lt"/>
              </a:rPr>
              <a:t> Time (T) </a:t>
            </a:r>
            <a:r>
              <a:rPr lang="it-IT" sz="1800" dirty="0" err="1">
                <a:latin typeface="+mn-lt"/>
              </a:rPr>
              <a:t>showed</a:t>
            </a:r>
            <a:r>
              <a:rPr lang="it-IT" sz="1800" dirty="0">
                <a:latin typeface="+mn-lt"/>
              </a:rPr>
              <a:t> to </a:t>
            </a:r>
            <a:r>
              <a:rPr lang="it-IT" sz="1800" dirty="0" err="1">
                <a:latin typeface="+mn-lt"/>
              </a:rPr>
              <a:t>have</a:t>
            </a:r>
            <a:r>
              <a:rPr lang="it-IT" sz="1800" dirty="0">
                <a:latin typeface="+mn-lt"/>
              </a:rPr>
              <a:t> a big impact in a </a:t>
            </a:r>
            <a:r>
              <a:rPr lang="it-IT" sz="1800" dirty="0" err="1">
                <a:latin typeface="+mn-lt"/>
              </a:rPr>
              <a:t>problem</a:t>
            </a:r>
            <a:r>
              <a:rPr lang="it-IT" sz="1800" dirty="0">
                <a:latin typeface="+mn-lt"/>
              </a:rPr>
              <a:t> with </a:t>
            </a:r>
            <a:r>
              <a:rPr lang="it-IT" sz="1800" dirty="0" err="1">
                <a:latin typeface="+mn-lt"/>
              </a:rPr>
              <a:t>bigger</a:t>
            </a:r>
            <a:r>
              <a:rPr lang="it-IT" sz="1800" dirty="0">
                <a:latin typeface="+mn-lt"/>
              </a:rPr>
              <a:t> </a:t>
            </a:r>
            <a:r>
              <a:rPr lang="it-IT" sz="1800" dirty="0" err="1">
                <a:latin typeface="+mn-lt"/>
              </a:rPr>
              <a:t>uncertainty</a:t>
            </a:r>
            <a:r>
              <a:rPr lang="it-IT" sz="1800" dirty="0">
                <a:latin typeface="+mn-lt"/>
              </a:rPr>
              <a:t>.</a:t>
            </a:r>
            <a:r>
              <a:rPr lang="en-US" sz="1800" dirty="0">
                <a:latin typeface="+mn-lt"/>
              </a:rPr>
              <a:t> ,</a:t>
            </a:r>
          </a:p>
          <a:p>
            <a:pPr marL="342900" indent="-342900">
              <a:buFont typeface="Arial" panose="020B0604020202020204" pitchFamily="34" charset="0"/>
              <a:buChar char="•"/>
            </a:pPr>
            <a:r>
              <a:rPr lang="en-US" sz="1800" dirty="0">
                <a:latin typeface="+mn-lt"/>
              </a:rPr>
              <a:t>The new solution of both cases is ,  𝜂 = [1.3241,  12.0000  58.2190] , with:</a:t>
            </a:r>
          </a:p>
          <a:p>
            <a:r>
              <a:rPr lang="en-US" sz="1800" dirty="0">
                <a:latin typeface="+mn-lt"/>
              </a:rPr>
              <a:t>a) A medium trace of    : 4.6134e-04</a:t>
            </a:r>
          </a:p>
          <a:p>
            <a:r>
              <a:rPr lang="en-US" sz="1800" dirty="0">
                <a:latin typeface="+mn-lt"/>
              </a:rPr>
              <a:t>b) A maximum trace of : 9.1032e-04</a:t>
            </a:r>
          </a:p>
        </p:txBody>
      </p:sp>
    </p:spTree>
    <p:extLst>
      <p:ext uri="{BB962C8B-B14F-4D97-AF65-F5344CB8AC3E}">
        <p14:creationId xmlns:p14="http://schemas.microsoft.com/office/powerpoint/2010/main" val="641526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973E33-8224-53D0-2B11-4ACF5135C01F}"/>
              </a:ext>
            </a:extLst>
          </p:cNvPr>
          <p:cNvSpPr>
            <a:spLocks noGrp="1"/>
          </p:cNvSpPr>
          <p:nvPr>
            <p:ph type="title"/>
          </p:nvPr>
        </p:nvSpPr>
        <p:spPr/>
        <p:txBody>
          <a:bodyPr/>
          <a:lstStyle/>
          <a:p>
            <a:r>
              <a:rPr lang="en-US"/>
              <a:t>Task 2: Robust Experiment Design</a:t>
            </a:r>
          </a:p>
        </p:txBody>
      </p:sp>
      <p:sp>
        <p:nvSpPr>
          <p:cNvPr id="3" name="Segnaposto contenuto 2">
            <a:extLst>
              <a:ext uri="{FF2B5EF4-FFF2-40B4-BE49-F238E27FC236}">
                <a16:creationId xmlns:a16="http://schemas.microsoft.com/office/drawing/2014/main" id="{D6E45D38-4B90-6A86-7541-3EB0C1AC44F7}"/>
              </a:ext>
            </a:extLst>
          </p:cNvPr>
          <p:cNvSpPr>
            <a:spLocks noGrp="1"/>
          </p:cNvSpPr>
          <p:nvPr>
            <p:ph idx="1"/>
          </p:nvPr>
        </p:nvSpPr>
        <p:spPr/>
        <p:txBody>
          <a:bodyPr>
            <a:normAutofit/>
          </a:bodyPr>
          <a:lstStyle/>
          <a:p>
            <a:pPr marL="285750" indent="-285750">
              <a:buFontTx/>
              <a:buChar char="-"/>
            </a:pPr>
            <a:r>
              <a:rPr lang="it-IT" sz="1800" b="1" err="1">
                <a:latin typeface="+mj-lt"/>
              </a:rPr>
              <a:t>Observations</a:t>
            </a:r>
            <a:r>
              <a:rPr lang="en-US" sz="1800" b="1">
                <a:latin typeface="+mj-lt"/>
              </a:rPr>
              <a:t> on ga on this task:</a:t>
            </a:r>
          </a:p>
          <a:p>
            <a:endParaRPr lang="en-US" sz="1800" b="1">
              <a:latin typeface="+mj-lt"/>
            </a:endParaRPr>
          </a:p>
        </p:txBody>
      </p:sp>
      <p:pic>
        <p:nvPicPr>
          <p:cNvPr id="6" name="Immagine 5" descr="Immagine che contiene testo, linea, diagramma, Diagramma&#10;&#10;Descrizione generata automaticamente">
            <a:extLst>
              <a:ext uri="{FF2B5EF4-FFF2-40B4-BE49-F238E27FC236}">
                <a16:creationId xmlns:a16="http://schemas.microsoft.com/office/drawing/2014/main" id="{F666BF9D-6E64-C29E-A89D-96F41CB99974}"/>
              </a:ext>
            </a:extLst>
          </p:cNvPr>
          <p:cNvPicPr>
            <a:picLocks noChangeAspect="1"/>
          </p:cNvPicPr>
          <p:nvPr/>
        </p:nvPicPr>
        <p:blipFill>
          <a:blip r:embed="rId2"/>
          <a:stretch>
            <a:fillRect/>
          </a:stretch>
        </p:blipFill>
        <p:spPr>
          <a:xfrm>
            <a:off x="7042" y="1981045"/>
            <a:ext cx="9144000" cy="4410075"/>
          </a:xfrm>
          <a:prstGeom prst="rect">
            <a:avLst/>
          </a:prstGeom>
        </p:spPr>
      </p:pic>
    </p:spTree>
    <p:extLst>
      <p:ext uri="{BB962C8B-B14F-4D97-AF65-F5344CB8AC3E}">
        <p14:creationId xmlns:p14="http://schemas.microsoft.com/office/powerpoint/2010/main" val="251304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D1506F-77E4-21B0-CCEC-FD8643F96254}"/>
              </a:ext>
            </a:extLst>
          </p:cNvPr>
          <p:cNvSpPr>
            <a:spLocks noGrp="1"/>
          </p:cNvSpPr>
          <p:nvPr>
            <p:ph type="title"/>
          </p:nvPr>
        </p:nvSpPr>
        <p:spPr/>
        <p:txBody>
          <a:bodyPr>
            <a:normAutofit/>
          </a:bodyPr>
          <a:lstStyle/>
          <a:p>
            <a:r>
              <a:rPr lang="it-IT" sz="2800">
                <a:latin typeface="Cambria Math" panose="02040503050406030204" pitchFamily="18" charset="0"/>
                <a:ea typeface="Cambria Math" panose="02040503050406030204" pitchFamily="18" charset="0"/>
              </a:rPr>
              <a:t>Problem Statement</a:t>
            </a:r>
            <a:endParaRPr lang="it-IT" sz="320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BD15D75-F2B0-6DDB-5EBC-D4A3851DC5CD}"/>
                  </a:ext>
                </a:extLst>
              </p:cNvPr>
              <p:cNvSpPr>
                <a:spLocks noGrp="1"/>
              </p:cNvSpPr>
              <p:nvPr>
                <p:ph idx="1"/>
              </p:nvPr>
            </p:nvSpPr>
            <p:spPr>
              <a:xfrm>
                <a:off x="457200" y="1294410"/>
                <a:ext cx="8323726" cy="4831753"/>
              </a:xfrm>
            </p:spPr>
            <p:txBody>
              <a:bodyPr>
                <a:normAutofit/>
              </a:bodyPr>
              <a:lstStyle/>
              <a:p>
                <a:pPr marL="285750" indent="-285750">
                  <a:buFont typeface="Arial" panose="020B0604020202020204" pitchFamily="34" charset="0"/>
                  <a:buChar char="•"/>
                </a:pPr>
                <a:r>
                  <a:rPr lang="it-IT" sz="1800" dirty="0">
                    <a:effectLst/>
                    <a:latin typeface="Cambria Math" panose="02040503050406030204" pitchFamily="18" charset="0"/>
                    <a:ea typeface="Cambria Math" panose="02040503050406030204" pitchFamily="18" charset="0"/>
                  </a:rPr>
                  <a:t>Linear Model for </a:t>
                </a:r>
                <a:r>
                  <a:rPr lang="it-IT" sz="1800" dirty="0" err="1">
                    <a:effectLst/>
                    <a:latin typeface="Cambria Math" panose="02040503050406030204" pitchFamily="18" charset="0"/>
                    <a:ea typeface="Cambria Math" panose="02040503050406030204" pitchFamily="18" charset="0"/>
                  </a:rPr>
                  <a:t>longitudinal</a:t>
                </a:r>
                <a:r>
                  <a:rPr lang="it-IT" sz="1800" dirty="0">
                    <a:effectLst/>
                    <a:latin typeface="Cambria Math" panose="02040503050406030204" pitchFamily="18" charset="0"/>
                    <a:ea typeface="Cambria Math" panose="02040503050406030204" pitchFamily="18" charset="0"/>
                  </a:rPr>
                  <a:t> dynamics:</a:t>
                </a:r>
                <a:endParaRPr lang="it-IT" sz="1400" dirty="0">
                  <a:effectLst/>
                  <a:latin typeface="Cambria Math" panose="02040503050406030204" pitchFamily="18" charset="0"/>
                  <a:ea typeface="Cambria Math" panose="02040503050406030204" pitchFamily="18" charset="0"/>
                </a:endParaRPr>
              </a:p>
              <a:p>
                <a:pPr algn="ctr"/>
                <a:endParaRPr lang="it-IT" sz="1800" dirty="0">
                  <a:effectLst/>
                  <a:latin typeface="CambriaMath"/>
                </a:endParaRPr>
              </a:p>
              <a:p>
                <a:pPr algn="ctr"/>
                <a14:m>
                  <m:oMath xmlns:m="http://schemas.openxmlformats.org/officeDocument/2006/math">
                    <m:acc>
                      <m:accPr>
                        <m:chr m:val="̇"/>
                        <m:ctrlPr>
                          <a:rPr lang="it-IT" sz="1800" i="1" dirty="0" smtClean="0">
                            <a:effectLst/>
                            <a:latin typeface="Cambria Math" panose="02040503050406030204" pitchFamily="18" charset="0"/>
                          </a:rPr>
                        </m:ctrlPr>
                      </m:accPr>
                      <m:e>
                        <m:r>
                          <a:rPr lang="it-IT" sz="1800" b="0" i="1" dirty="0" smtClean="0">
                            <a:effectLst/>
                            <a:latin typeface="Cambria Math" panose="02040503050406030204" pitchFamily="18" charset="0"/>
                          </a:rPr>
                          <m:t>𝑥</m:t>
                        </m:r>
                      </m:e>
                    </m:acc>
                  </m:oMath>
                </a14:m>
                <a:r>
                  <a:rPr lang="it-IT" sz="1800" dirty="0">
                    <a:effectLst/>
                    <a:latin typeface="CambriaMath"/>
                  </a:rPr>
                  <a:t> = 𝐴𝑥 + 𝐵𝑢 </a:t>
                </a:r>
              </a:p>
              <a:p>
                <a:pPr algn="ctr"/>
                <a:r>
                  <a:rPr lang="it-IT" sz="1800" dirty="0">
                    <a:effectLst/>
                    <a:latin typeface="CambriaMath"/>
                  </a:rPr>
                  <a:t>𝑦 = 𝐶𝑥 + 𝐷𝑢 </a:t>
                </a:r>
              </a:p>
              <a:p>
                <a:pPr algn="ctr"/>
                <a:endParaRPr lang="it-IT" sz="1800" dirty="0">
                  <a:effectLst/>
                  <a:latin typeface="CambriaMath"/>
                </a:endParaRPr>
              </a:p>
              <a:p>
                <a:pPr algn="ctr"/>
                <a:r>
                  <a:rPr lang="it-IT" sz="1800" dirty="0">
                    <a:effectLst/>
                    <a:latin typeface="CambriaMath"/>
                  </a:rPr>
                  <a:t>𝑥=</a:t>
                </a:r>
                <a14:m>
                  <m:oMath xmlns:m="http://schemas.openxmlformats.org/officeDocument/2006/math">
                    <m:d>
                      <m:dPr>
                        <m:begChr m:val="["/>
                        <m:endChr m:val="]"/>
                        <m:ctrlPr>
                          <a:rPr lang="it-IT" sz="1800" i="1" smtClean="0">
                            <a:effectLst/>
                            <a:latin typeface="Cambria Math" panose="02040503050406030204" pitchFamily="18" charset="0"/>
                          </a:rPr>
                        </m:ctrlPr>
                      </m:dPr>
                      <m:e>
                        <m:eqArr>
                          <m:eqArrPr>
                            <m:ctrlPr>
                              <a:rPr lang="it-IT" sz="1800" b="0" i="1" smtClean="0">
                                <a:effectLst/>
                                <a:latin typeface="Cambria Math" panose="02040503050406030204" pitchFamily="18" charset="0"/>
                              </a:rPr>
                            </m:ctrlPr>
                          </m:eqArrPr>
                          <m:e>
                            <m:r>
                              <a:rPr lang="it-IT" sz="1800" b="0" i="1" smtClean="0">
                                <a:effectLst/>
                                <a:latin typeface="Cambria Math" panose="02040503050406030204" pitchFamily="18" charset="0"/>
                              </a:rPr>
                              <m:t>𝑢</m:t>
                            </m:r>
                          </m:e>
                          <m:e>
                            <m:r>
                              <a:rPr lang="it-IT" sz="1800" b="0" i="1" smtClean="0">
                                <a:effectLst/>
                                <a:latin typeface="Cambria Math" panose="02040503050406030204" pitchFamily="18" charset="0"/>
                              </a:rPr>
                              <m:t>𝑞</m:t>
                            </m:r>
                          </m:e>
                          <m:e>
                            <m:r>
                              <a:rPr lang="it-IT" sz="1800" i="1">
                                <a:latin typeface="Cambria Math" panose="02040503050406030204" pitchFamily="18" charset="0"/>
                                <a:ea typeface="Cambria Math" panose="02040503050406030204" pitchFamily="18" charset="0"/>
                              </a:rPr>
                              <m:t>𝜃</m:t>
                            </m:r>
                          </m:e>
                        </m:eqArr>
                      </m:e>
                    </m:d>
                    <m:r>
                      <a:rPr lang="it-IT" sz="1800" b="0" i="1" smtClean="0">
                        <a:effectLst/>
                        <a:latin typeface="Cambria Math" panose="02040503050406030204" pitchFamily="18" charset="0"/>
                      </a:rPr>
                      <m:t> </m:t>
                    </m:r>
                  </m:oMath>
                </a14:m>
                <a:r>
                  <a:rPr lang="it-IT" sz="1800" dirty="0">
                    <a:latin typeface="CambriaMath"/>
                  </a:rPr>
                  <a:t>           𝑦= </a:t>
                </a:r>
                <a14:m>
                  <m:oMath xmlns:m="http://schemas.openxmlformats.org/officeDocument/2006/math">
                    <m:d>
                      <m:dPr>
                        <m:begChr m:val="["/>
                        <m:endChr m:val="]"/>
                        <m:ctrlPr>
                          <a:rPr lang="it-IT" sz="1800" i="1" smtClean="0">
                            <a:latin typeface="Cambria Math" panose="02040503050406030204" pitchFamily="18" charset="0"/>
                          </a:rPr>
                        </m:ctrlPr>
                      </m:dPr>
                      <m:e>
                        <m:m>
                          <m:mPr>
                            <m:mcs>
                              <m:mc>
                                <m:mcPr>
                                  <m:count m:val="1"/>
                                  <m:mcJc m:val="center"/>
                                </m:mcPr>
                              </m:mc>
                            </m:mcs>
                            <m:ctrlPr>
                              <a:rPr lang="it-IT" sz="1800" b="0" i="1" smtClean="0">
                                <a:latin typeface="Cambria Math" panose="02040503050406030204" pitchFamily="18" charset="0"/>
                              </a:rPr>
                            </m:ctrlPr>
                          </m:mPr>
                          <m:mr>
                            <m:e>
                              <m:r>
                                <m:rPr>
                                  <m:brk m:alnAt="7"/>
                                </m:rPr>
                                <a:rPr lang="it-IT" sz="1800" b="0" i="1" smtClean="0">
                                  <a:latin typeface="Cambria Math" panose="02040503050406030204" pitchFamily="18" charset="0"/>
                                </a:rPr>
                                <m:t>𝑞</m:t>
                              </m:r>
                            </m:e>
                          </m:mr>
                          <m:mr>
                            <m:e>
                              <m:r>
                                <a:rPr lang="it-IT" sz="1800" b="0" i="1" smtClean="0">
                                  <a:latin typeface="Cambria Math" panose="02040503050406030204" pitchFamily="18" charset="0"/>
                                </a:rPr>
                                <m:t>𝑎</m:t>
                              </m:r>
                              <m:r>
                                <a:rPr lang="it-IT" sz="1800" b="0" i="1" baseline="-30000" smtClean="0">
                                  <a:latin typeface="Cambria Math" panose="02040503050406030204" pitchFamily="18" charset="0"/>
                                </a:rPr>
                                <m:t>𝑥</m:t>
                              </m:r>
                            </m:e>
                          </m:mr>
                        </m:m>
                      </m:e>
                    </m:d>
                  </m:oMath>
                </a14:m>
                <a:r>
                  <a:rPr lang="it-IT" sz="1800" dirty="0">
                    <a:latin typeface="CambriaMath"/>
                  </a:rPr>
                  <a:t>        𝑢= </a:t>
                </a:r>
                <a14:m>
                  <m:oMath xmlns:m="http://schemas.openxmlformats.org/officeDocument/2006/math">
                    <m:sSub>
                      <m:sSubPr>
                        <m:ctrlPr>
                          <a:rPr lang="it-IT" sz="1800" i="1" smtClean="0">
                            <a:latin typeface="Cambria Math" panose="02040503050406030204" pitchFamily="18" charset="0"/>
                            <a:ea typeface="Cambria Math" panose="02040503050406030204" pitchFamily="18" charset="0"/>
                          </a:rPr>
                        </m:ctrlPr>
                      </m:sSubPr>
                      <m:e>
                        <m:r>
                          <a:rPr lang="it-IT" sz="1800" i="1">
                            <a:latin typeface="Cambria Math" panose="02040503050406030204" pitchFamily="18" charset="0"/>
                            <a:ea typeface="Cambria Math" panose="02040503050406030204" pitchFamily="18" charset="0"/>
                          </a:rPr>
                          <m:t>𝛿</m:t>
                        </m:r>
                      </m:e>
                      <m:sub>
                        <m:r>
                          <a:rPr lang="it-IT" sz="1800" b="0" i="1" smtClean="0">
                            <a:latin typeface="Cambria Math" panose="02040503050406030204" pitchFamily="18" charset="0"/>
                            <a:ea typeface="Cambria Math" panose="02040503050406030204" pitchFamily="18" charset="0"/>
                          </a:rPr>
                          <m:t>𝑙𝑜𝑛</m:t>
                        </m:r>
                      </m:sub>
                    </m:sSub>
                  </m:oMath>
                </a14:m>
                <a:endParaRPr lang="it-IT" sz="1800" dirty="0"/>
              </a:p>
              <a:p>
                <a:pPr algn="ctr"/>
                <a:endParaRPr lang="it-IT" sz="1800" dirty="0"/>
              </a:p>
              <a:p>
                <a:pPr algn="ctr"/>
                <a:r>
                  <a:rPr lang="it-IT" sz="1800" dirty="0">
                    <a:latin typeface="CambriaMath"/>
                  </a:rPr>
                  <a:t> </a:t>
                </a:r>
              </a:p>
              <a:p>
                <a:pPr algn="ctr"/>
                <a:r>
                  <a:rPr lang="it-IT" sz="2000" dirty="0">
                    <a:latin typeface="Cambria Math" panose="02040503050406030204" pitchFamily="18" charset="0"/>
                    <a:ea typeface="Cambria Math" panose="02040503050406030204" pitchFamily="18" charset="0"/>
                  </a:rPr>
                  <a:t> </a:t>
                </a:r>
                <a:r>
                  <a:rPr lang="it-IT" sz="2000" dirty="0">
                    <a:latin typeface="CambriaMath"/>
                  </a:rPr>
                  <a:t>𝐴</a:t>
                </a:r>
                <a:r>
                  <a:rPr lang="it-IT" sz="2000" dirty="0"/>
                  <a:t> =</a:t>
                </a:r>
                <a14:m>
                  <m:oMath xmlns:m="http://schemas.openxmlformats.org/officeDocument/2006/math">
                    <m:d>
                      <m:dPr>
                        <m:begChr m:val="["/>
                        <m:endChr m:val="]"/>
                        <m:ctrlPr>
                          <a:rPr lang="it-IT" sz="2000" i="1" smtClean="0">
                            <a:latin typeface="Cambria Math" panose="02040503050406030204" pitchFamily="18" charset="0"/>
                          </a:rPr>
                        </m:ctrlPr>
                      </m:dPr>
                      <m:e>
                        <m:m>
                          <m:mPr>
                            <m:mcs>
                              <m:mc>
                                <m:mcPr>
                                  <m:count m:val="3"/>
                                  <m:mcJc m:val="center"/>
                                </m:mcPr>
                              </m:mc>
                            </m:mcs>
                            <m:ctrlPr>
                              <a:rPr lang="it-IT" sz="2000" i="1" smtClean="0">
                                <a:latin typeface="Cambria Math" panose="02040503050406030204" pitchFamily="18" charset="0"/>
                              </a:rPr>
                            </m:ctrlPr>
                          </m:mPr>
                          <m:mr>
                            <m:e>
                              <m:r>
                                <m:rPr>
                                  <m:brk m:alnAt="7"/>
                                </m:rPr>
                                <a:rPr lang="it-IT" sz="2000" b="0" i="1" smtClean="0">
                                  <a:latin typeface="Cambria Math" panose="02040503050406030204" pitchFamily="18" charset="0"/>
                                </a:rPr>
                                <m:t>𝑋</m:t>
                              </m:r>
                              <m:r>
                                <a:rPr lang="it-IT" sz="2000" b="0" i="1" baseline="-25000" smtClean="0">
                                  <a:latin typeface="Cambria Math" panose="02040503050406030204" pitchFamily="18" charset="0"/>
                                </a:rPr>
                                <m:t>𝑢</m:t>
                              </m:r>
                            </m:e>
                            <m:e>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𝑋</m:t>
                                  </m:r>
                                </m:e>
                                <m:sub>
                                  <m:r>
                                    <a:rPr lang="it-IT" sz="2000" b="0" i="1" smtClean="0">
                                      <a:latin typeface="Cambria Math" panose="02040503050406030204" pitchFamily="18" charset="0"/>
                                    </a:rPr>
                                    <m:t>𝑞</m:t>
                                  </m:r>
                                </m:sub>
                              </m:sSub>
                            </m:e>
                            <m:e>
                              <m:r>
                                <a:rPr lang="it-IT" sz="2000" b="0" i="1" smtClean="0">
                                  <a:latin typeface="Cambria Math" panose="02040503050406030204" pitchFamily="18" charset="0"/>
                                </a:rPr>
                                <m:t>−</m:t>
                              </m:r>
                              <m:r>
                                <a:rPr lang="it-IT" sz="2000" b="0" i="1" smtClean="0">
                                  <a:latin typeface="Cambria Math" panose="02040503050406030204" pitchFamily="18" charset="0"/>
                                </a:rPr>
                                <m:t>𝑔</m:t>
                              </m:r>
                            </m:e>
                          </m:mr>
                          <m:mr>
                            <m:e>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𝑀</m:t>
                                  </m:r>
                                </m:e>
                                <m:sub>
                                  <m:r>
                                    <a:rPr lang="it-IT" sz="2000" b="0" i="1" smtClean="0">
                                      <a:latin typeface="Cambria Math" panose="02040503050406030204" pitchFamily="18" charset="0"/>
                                    </a:rPr>
                                    <m:t>𝑢</m:t>
                                  </m:r>
                                </m:sub>
                              </m:sSub>
                            </m:e>
                            <m:e>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𝑀</m:t>
                                  </m:r>
                                </m:e>
                                <m:sub>
                                  <m:r>
                                    <a:rPr lang="it-IT" sz="2000" b="0" i="1" smtClean="0">
                                      <a:latin typeface="Cambria Math" panose="02040503050406030204" pitchFamily="18" charset="0"/>
                                    </a:rPr>
                                    <m:t>𝑞</m:t>
                                  </m:r>
                                </m:sub>
                              </m:sSub>
                            </m:e>
                            <m:e>
                              <m:r>
                                <a:rPr lang="it-IT" sz="2000" b="0" i="1" smtClean="0">
                                  <a:latin typeface="Cambria Math" panose="02040503050406030204" pitchFamily="18" charset="0"/>
                                </a:rPr>
                                <m:t>0</m:t>
                              </m:r>
                            </m:e>
                          </m:mr>
                          <m:mr>
                            <m:e>
                              <m:r>
                                <a:rPr lang="it-IT" sz="2000" b="0" i="1" smtClean="0">
                                  <a:latin typeface="Cambria Math" panose="02040503050406030204" pitchFamily="18" charset="0"/>
                                </a:rPr>
                                <m:t>0</m:t>
                              </m:r>
                            </m:e>
                            <m:e>
                              <m:r>
                                <a:rPr lang="it-IT" sz="2000" b="0" i="1" smtClean="0">
                                  <a:latin typeface="Cambria Math" panose="02040503050406030204" pitchFamily="18" charset="0"/>
                                </a:rPr>
                                <m:t>1</m:t>
                              </m:r>
                            </m:e>
                            <m:e>
                              <m:r>
                                <a:rPr lang="it-IT" sz="2000" b="0" i="1" smtClean="0">
                                  <a:latin typeface="Cambria Math" panose="02040503050406030204" pitchFamily="18" charset="0"/>
                                </a:rPr>
                                <m:t>0</m:t>
                              </m:r>
                            </m:e>
                          </m:mr>
                        </m:m>
                      </m:e>
                    </m:d>
                    <m:r>
                      <a:rPr lang="it-IT" sz="2000" b="0" i="0" smtClean="0">
                        <a:latin typeface="Cambria Math" panose="02040503050406030204" pitchFamily="18" charset="0"/>
                      </a:rPr>
                      <m:t>       </m:t>
                    </m:r>
                  </m:oMath>
                </a14:m>
                <a:r>
                  <a:rPr lang="it-IT" sz="2000" dirty="0">
                    <a:latin typeface="CambriaMath"/>
                  </a:rPr>
                  <a:t>𝐵 =</a:t>
                </a:r>
                <a14:m>
                  <m:oMath xmlns:m="http://schemas.openxmlformats.org/officeDocument/2006/math">
                    <m:d>
                      <m:dPr>
                        <m:begChr m:val="["/>
                        <m:endChr m:val="]"/>
                        <m:ctrlPr>
                          <a:rPr lang="it-IT" sz="2000" i="1" smtClean="0">
                            <a:latin typeface="Cambria Math" panose="02040503050406030204" pitchFamily="18" charset="0"/>
                          </a:rPr>
                        </m:ctrlPr>
                      </m:dPr>
                      <m:e>
                        <m:m>
                          <m:mPr>
                            <m:mcs>
                              <m:mc>
                                <m:mcPr>
                                  <m:count m:val="1"/>
                                  <m:mcJc m:val="center"/>
                                </m:mcPr>
                              </m:mc>
                            </m:mcs>
                            <m:ctrlPr>
                              <a:rPr lang="it-IT" sz="2000" i="1" smtClean="0">
                                <a:latin typeface="Cambria Math" panose="02040503050406030204" pitchFamily="18" charset="0"/>
                              </a:rPr>
                            </m:ctrlPr>
                          </m:mPr>
                          <m:mr>
                            <m:e>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𝑋</m:t>
                                  </m:r>
                                </m:e>
                                <m:sub>
                                  <m:r>
                                    <a:rPr lang="it-IT" sz="2000" i="1">
                                      <a:latin typeface="Cambria Math" panose="02040503050406030204" pitchFamily="18" charset="0"/>
                                      <a:ea typeface="Cambria Math" panose="02040503050406030204" pitchFamily="18" charset="0"/>
                                    </a:rPr>
                                    <m:t>𝛿</m:t>
                                  </m:r>
                                </m:sub>
                              </m:sSub>
                            </m:e>
                          </m:mr>
                          <m:mr>
                            <m:e>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𝑀</m:t>
                                  </m:r>
                                </m:e>
                                <m:sub>
                                  <m:r>
                                    <a:rPr lang="it-IT" sz="2000" i="1">
                                      <a:latin typeface="Cambria Math" panose="02040503050406030204" pitchFamily="18" charset="0"/>
                                      <a:ea typeface="Cambria Math" panose="02040503050406030204" pitchFamily="18" charset="0"/>
                                    </a:rPr>
                                    <m:t>𝛿</m:t>
                                  </m:r>
                                </m:sub>
                              </m:sSub>
                            </m:e>
                          </m:mr>
                          <m:mr>
                            <m:e>
                              <m:r>
                                <a:rPr lang="it-IT" sz="2000" b="0" i="1" smtClean="0">
                                  <a:latin typeface="Cambria Math" panose="02040503050406030204" pitchFamily="18" charset="0"/>
                                </a:rPr>
                                <m:t>0</m:t>
                              </m:r>
                            </m:e>
                          </m:mr>
                        </m:m>
                      </m:e>
                    </m:d>
                    <m:r>
                      <a:rPr lang="it-IT" sz="2000" b="0" i="1" smtClean="0">
                        <a:latin typeface="Cambria Math" panose="02040503050406030204" pitchFamily="18" charset="0"/>
                      </a:rPr>
                      <m:t>       </m:t>
                    </m:r>
                  </m:oMath>
                </a14:m>
                <a:r>
                  <a:rPr lang="it-IT" sz="2000" dirty="0">
                    <a:latin typeface="CambriaMath"/>
                  </a:rPr>
                  <a:t>𝐶 = </a:t>
                </a:r>
                <a14:m>
                  <m:oMath xmlns:m="http://schemas.openxmlformats.org/officeDocument/2006/math">
                    <m:d>
                      <m:dPr>
                        <m:begChr m:val="["/>
                        <m:endChr m:val="]"/>
                        <m:ctrlPr>
                          <a:rPr lang="it-IT" sz="2000" i="1" smtClean="0">
                            <a:latin typeface="Cambria Math" panose="02040503050406030204" pitchFamily="18" charset="0"/>
                          </a:rPr>
                        </m:ctrlPr>
                      </m:dPr>
                      <m:e>
                        <m:m>
                          <m:mPr>
                            <m:mcs>
                              <m:mc>
                                <m:mcPr>
                                  <m:count m:val="3"/>
                                  <m:mcJc m:val="center"/>
                                </m:mcPr>
                              </m:mc>
                            </m:mcs>
                            <m:ctrlPr>
                              <a:rPr lang="it-IT" sz="2000" b="0" i="1" smtClean="0">
                                <a:latin typeface="Cambria Math" panose="02040503050406030204" pitchFamily="18" charset="0"/>
                              </a:rPr>
                            </m:ctrlPr>
                          </m:mPr>
                          <m:mr>
                            <m:e>
                              <m:r>
                                <m:rPr>
                                  <m:brk m:alnAt="7"/>
                                </m:rPr>
                                <a:rPr lang="it-IT" sz="2000" b="0" i="1" smtClean="0">
                                  <a:latin typeface="Cambria Math" panose="02040503050406030204" pitchFamily="18" charset="0"/>
                                </a:rPr>
                                <m:t>0</m:t>
                              </m:r>
                            </m:e>
                            <m:e>
                              <m:r>
                                <a:rPr lang="it-IT" sz="2000" b="0" i="1" smtClean="0">
                                  <a:latin typeface="Cambria Math" panose="02040503050406030204" pitchFamily="18" charset="0"/>
                                </a:rPr>
                                <m:t>1</m:t>
                              </m:r>
                            </m:e>
                            <m:e>
                              <m:r>
                                <a:rPr lang="it-IT" sz="2000" b="0" i="1" smtClean="0">
                                  <a:latin typeface="Cambria Math" panose="02040503050406030204" pitchFamily="18" charset="0"/>
                                </a:rPr>
                                <m:t>0</m:t>
                              </m:r>
                            </m:e>
                          </m:mr>
                          <m:mr>
                            <m:e>
                              <m:sSub>
                                <m:sSubPr>
                                  <m:ctrlPr>
                                    <a:rPr lang="it-IT" sz="2000" i="1">
                                      <a:latin typeface="Cambria Math" panose="02040503050406030204" pitchFamily="18" charset="0"/>
                                    </a:rPr>
                                  </m:ctrlPr>
                                </m:sSubPr>
                                <m:e>
                                  <m:r>
                                    <a:rPr lang="it-IT" sz="2000" b="0" i="1" smtClean="0">
                                      <a:latin typeface="Cambria Math" panose="02040503050406030204" pitchFamily="18" charset="0"/>
                                    </a:rPr>
                                    <m:t>𝑋</m:t>
                                  </m:r>
                                </m:e>
                                <m:sub>
                                  <m:r>
                                    <a:rPr lang="it-IT" sz="2000" b="0" i="1" smtClean="0">
                                      <a:latin typeface="Cambria Math" panose="02040503050406030204" pitchFamily="18" charset="0"/>
                                    </a:rPr>
                                    <m:t>𝑢</m:t>
                                  </m:r>
                                </m:sub>
                              </m:sSub>
                            </m:e>
                            <m:e>
                              <m:sSub>
                                <m:sSubPr>
                                  <m:ctrlPr>
                                    <a:rPr lang="it-IT" sz="2000" i="1">
                                      <a:latin typeface="Cambria Math" panose="02040503050406030204" pitchFamily="18" charset="0"/>
                                    </a:rPr>
                                  </m:ctrlPr>
                                </m:sSubPr>
                                <m:e>
                                  <m:r>
                                    <a:rPr lang="it-IT" sz="2000" b="0" i="1" smtClean="0">
                                      <a:latin typeface="Cambria Math" panose="02040503050406030204" pitchFamily="18" charset="0"/>
                                    </a:rPr>
                                    <m:t>𝑋</m:t>
                                  </m:r>
                                </m:e>
                                <m:sub>
                                  <m:r>
                                    <a:rPr lang="it-IT" sz="2000" b="0" i="1" smtClean="0">
                                      <a:latin typeface="Cambria Math" panose="02040503050406030204" pitchFamily="18" charset="0"/>
                                    </a:rPr>
                                    <m:t>𝑞</m:t>
                                  </m:r>
                                </m:sub>
                              </m:sSub>
                            </m:e>
                            <m:e>
                              <m:r>
                                <a:rPr lang="it-IT" sz="2000" b="0" i="1" smtClean="0">
                                  <a:latin typeface="Cambria Math" panose="02040503050406030204" pitchFamily="18" charset="0"/>
                                </a:rPr>
                                <m:t>0</m:t>
                              </m:r>
                            </m:e>
                          </m:mr>
                        </m:m>
                      </m:e>
                    </m:d>
                    <m:r>
                      <a:rPr lang="it-IT" sz="2000" b="0" i="1" smtClean="0">
                        <a:latin typeface="Cambria Math" panose="02040503050406030204" pitchFamily="18" charset="0"/>
                      </a:rPr>
                      <m:t>       </m:t>
                    </m:r>
                  </m:oMath>
                </a14:m>
                <a:r>
                  <a:rPr lang="it-IT" sz="2000" dirty="0">
                    <a:latin typeface="CambriaMath"/>
                  </a:rPr>
                  <a:t>𝐷 = </a:t>
                </a:r>
                <a14:m>
                  <m:oMath xmlns:m="http://schemas.openxmlformats.org/officeDocument/2006/math">
                    <m:d>
                      <m:dPr>
                        <m:begChr m:val="["/>
                        <m:endChr m:val="]"/>
                        <m:ctrlPr>
                          <a:rPr lang="it-IT" sz="2000" i="1" smtClean="0">
                            <a:latin typeface="Cambria Math" panose="02040503050406030204" pitchFamily="18" charset="0"/>
                          </a:rPr>
                        </m:ctrlPr>
                      </m:dPr>
                      <m:e>
                        <m:m>
                          <m:mPr>
                            <m:mcs>
                              <m:mc>
                                <m:mcPr>
                                  <m:count m:val="1"/>
                                  <m:mcJc m:val="center"/>
                                </m:mcPr>
                              </m:mc>
                            </m:mcs>
                            <m:ctrlPr>
                              <a:rPr lang="it-IT" sz="2000" i="1" smtClean="0">
                                <a:latin typeface="Cambria Math" panose="02040503050406030204" pitchFamily="18" charset="0"/>
                              </a:rPr>
                            </m:ctrlPr>
                          </m:mPr>
                          <m:mr>
                            <m:e>
                              <m:r>
                                <m:rPr>
                                  <m:brk m:alnAt="7"/>
                                </m:rPr>
                                <a:rPr lang="it-IT" sz="2000" b="0" i="1" smtClean="0">
                                  <a:latin typeface="Cambria Math" panose="02040503050406030204" pitchFamily="18" charset="0"/>
                                </a:rPr>
                                <m:t>0</m:t>
                              </m:r>
                            </m:e>
                          </m:mr>
                          <m:mr>
                            <m:e>
                              <m:sSub>
                                <m:sSubPr>
                                  <m:ctrlPr>
                                    <a:rPr lang="it-IT" sz="2000" i="1">
                                      <a:latin typeface="Cambria Math" panose="02040503050406030204" pitchFamily="18" charset="0"/>
                                    </a:rPr>
                                  </m:ctrlPr>
                                </m:sSubPr>
                                <m:e>
                                  <m:r>
                                    <a:rPr lang="it-IT" sz="2000" b="0" i="1" smtClean="0">
                                      <a:latin typeface="Cambria Math" panose="02040503050406030204" pitchFamily="18" charset="0"/>
                                    </a:rPr>
                                    <m:t>𝑋</m:t>
                                  </m:r>
                                </m:e>
                                <m:sub>
                                  <m:r>
                                    <a:rPr lang="it-IT" sz="2000" i="1">
                                      <a:latin typeface="Cambria Math" panose="02040503050406030204" pitchFamily="18" charset="0"/>
                                      <a:ea typeface="Cambria Math" panose="02040503050406030204" pitchFamily="18" charset="0"/>
                                    </a:rPr>
                                    <m:t>𝛿</m:t>
                                  </m:r>
                                </m:sub>
                              </m:sSub>
                            </m:e>
                          </m:mr>
                        </m:m>
                      </m:e>
                    </m:d>
                  </m:oMath>
                </a14:m>
                <a:endParaRPr lang="it-IT" sz="2000" dirty="0">
                  <a:latin typeface="CambriaMath"/>
                </a:endParaRPr>
              </a:p>
            </p:txBody>
          </p:sp>
        </mc:Choice>
        <mc:Fallback xmlns="">
          <p:sp>
            <p:nvSpPr>
              <p:cNvPr id="3" name="Segnaposto contenuto 2">
                <a:extLst>
                  <a:ext uri="{FF2B5EF4-FFF2-40B4-BE49-F238E27FC236}">
                    <a16:creationId xmlns:a16="http://schemas.microsoft.com/office/drawing/2014/main" id="{4BD15D75-F2B0-6DDB-5EBC-D4A3851DC5CD}"/>
                  </a:ext>
                </a:extLst>
              </p:cNvPr>
              <p:cNvSpPr>
                <a:spLocks noGrp="1" noRot="1" noChangeAspect="1" noMove="1" noResize="1" noEditPoints="1" noAdjustHandles="1" noChangeArrowheads="1" noChangeShapeType="1" noTextEdit="1"/>
              </p:cNvSpPr>
              <p:nvPr>
                <p:ph idx="1"/>
              </p:nvPr>
            </p:nvSpPr>
            <p:spPr>
              <a:xfrm>
                <a:off x="457200" y="1294410"/>
                <a:ext cx="8323726" cy="4831753"/>
              </a:xfrm>
              <a:blipFill>
                <a:blip r:embed="rId3"/>
                <a:stretch>
                  <a:fillRect l="-440" t="-757"/>
                </a:stretch>
              </a:blipFill>
            </p:spPr>
            <p:txBody>
              <a:bodyPr/>
              <a:lstStyle/>
              <a:p>
                <a:r>
                  <a:rPr lang="it-IT">
                    <a:noFill/>
                  </a:rPr>
                  <a:t> </a:t>
                </a:r>
              </a:p>
            </p:txBody>
          </p:sp>
        </mc:Fallback>
      </mc:AlternateContent>
    </p:spTree>
    <p:extLst>
      <p:ext uri="{BB962C8B-B14F-4D97-AF65-F5344CB8AC3E}">
        <p14:creationId xmlns:p14="http://schemas.microsoft.com/office/powerpoint/2010/main" val="2236038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96D93F-B2CB-05E8-0854-4D0A82053F66}"/>
              </a:ext>
            </a:extLst>
          </p:cNvPr>
          <p:cNvSpPr>
            <a:spLocks noGrp="1"/>
          </p:cNvSpPr>
          <p:nvPr>
            <p:ph type="ctrTitle"/>
          </p:nvPr>
        </p:nvSpPr>
        <p:spPr/>
        <p:txBody>
          <a:bodyPr/>
          <a:lstStyle/>
          <a:p>
            <a:r>
              <a:rPr lang="it-IT">
                <a:latin typeface="Cambria Math" panose="02040503050406030204" pitchFamily="18" charset="0"/>
                <a:ea typeface="Cambria Math" panose="02040503050406030204" pitchFamily="18" charset="0"/>
              </a:rPr>
              <a:t>Thank </a:t>
            </a:r>
            <a:r>
              <a:rPr lang="it-IT" err="1">
                <a:latin typeface="Cambria Math" panose="02040503050406030204" pitchFamily="18" charset="0"/>
                <a:ea typeface="Cambria Math" panose="02040503050406030204" pitchFamily="18" charset="0"/>
              </a:rPr>
              <a:t>you</a:t>
            </a:r>
            <a:r>
              <a:rPr lang="it-IT">
                <a:latin typeface="Cambria Math" panose="02040503050406030204" pitchFamily="18" charset="0"/>
                <a:ea typeface="Cambria Math" panose="02040503050406030204" pitchFamily="18" charset="0"/>
              </a:rPr>
              <a:t> for </a:t>
            </a:r>
            <a:r>
              <a:rPr lang="it-IT" err="1">
                <a:latin typeface="Cambria Math" panose="02040503050406030204" pitchFamily="18" charset="0"/>
                <a:ea typeface="Cambria Math" panose="02040503050406030204" pitchFamily="18" charset="0"/>
              </a:rPr>
              <a:t>your</a:t>
            </a:r>
            <a:r>
              <a:rPr lang="it-IT">
                <a:latin typeface="Cambria Math" panose="02040503050406030204" pitchFamily="18" charset="0"/>
                <a:ea typeface="Cambria Math" panose="02040503050406030204" pitchFamily="18" charset="0"/>
              </a:rPr>
              <a:t> </a:t>
            </a:r>
            <a:r>
              <a:rPr lang="it-IT" err="1">
                <a:latin typeface="Cambria Math" panose="02040503050406030204" pitchFamily="18" charset="0"/>
                <a:ea typeface="Cambria Math" panose="02040503050406030204" pitchFamily="18" charset="0"/>
              </a:rPr>
              <a:t>attention</a:t>
            </a:r>
            <a:r>
              <a:rPr lang="it-IT">
                <a:latin typeface="Cambria Math" panose="02040503050406030204" pitchFamily="18" charset="0"/>
                <a:ea typeface="Cambria Math" panose="02040503050406030204" pitchFamily="18" charset="0"/>
              </a:rPr>
              <a:t>!</a:t>
            </a:r>
          </a:p>
        </p:txBody>
      </p:sp>
      <p:sp>
        <p:nvSpPr>
          <p:cNvPr id="3" name="Sottotitolo 2">
            <a:extLst>
              <a:ext uri="{FF2B5EF4-FFF2-40B4-BE49-F238E27FC236}">
                <a16:creationId xmlns:a16="http://schemas.microsoft.com/office/drawing/2014/main" id="{64522FC9-D384-CFD7-C9B9-1893DFD9D196}"/>
              </a:ext>
            </a:extLst>
          </p:cNvPr>
          <p:cNvSpPr>
            <a:spLocks noGrp="1"/>
          </p:cNvSpPr>
          <p:nvPr>
            <p:ph type="subTitle" idx="1"/>
          </p:nvPr>
        </p:nvSpPr>
        <p:spPr/>
        <p:txBody>
          <a:bodyPr/>
          <a:lstStyle/>
          <a:p>
            <a:r>
              <a:rPr lang="it-IT"/>
              <a:t> </a:t>
            </a:r>
          </a:p>
        </p:txBody>
      </p:sp>
    </p:spTree>
    <p:extLst>
      <p:ext uri="{BB962C8B-B14F-4D97-AF65-F5344CB8AC3E}">
        <p14:creationId xmlns:p14="http://schemas.microsoft.com/office/powerpoint/2010/main" val="120927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B8C700-8EEE-315A-8DBF-078AB4AB3FD3}"/>
              </a:ext>
            </a:extLst>
          </p:cNvPr>
          <p:cNvSpPr>
            <a:spLocks noGrp="1"/>
          </p:cNvSpPr>
          <p:nvPr>
            <p:ph type="title"/>
          </p:nvPr>
        </p:nvSpPr>
        <p:spPr/>
        <p:txBody>
          <a:bodyPr>
            <a:normAutofit/>
          </a:bodyPr>
          <a:lstStyle/>
          <a:p>
            <a:r>
              <a:rPr lang="it-IT" sz="2800">
                <a:latin typeface="Cambria Math" panose="02040503050406030204" pitchFamily="18" charset="0"/>
                <a:ea typeface="Cambria Math" panose="02040503050406030204" pitchFamily="18" charset="0"/>
              </a:rPr>
              <a:t>Data</a:t>
            </a:r>
            <a:endParaRPr lang="it-IT" sz="320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4D52BA3-A26A-DC80-DCC4-33520B0DC23D}"/>
                  </a:ext>
                </a:extLst>
              </p:cNvPr>
              <p:cNvSpPr>
                <a:spLocks noGrp="1"/>
              </p:cNvSpPr>
              <p:nvPr>
                <p:ph idx="1"/>
              </p:nvPr>
            </p:nvSpPr>
            <p:spPr>
              <a:xfrm>
                <a:off x="2394" y="1246255"/>
                <a:ext cx="8323726" cy="4796127"/>
              </a:xfrm>
            </p:spPr>
            <p:txBody>
              <a:bodyPr>
                <a:normAutofit/>
              </a:bodyPr>
              <a:lstStyle/>
              <a:p>
                <a:r>
                  <a:rPr lang="en-GB" sz="1400">
                    <a:effectLst/>
                    <a:latin typeface="Cambria Math" panose="02040503050406030204" pitchFamily="18" charset="0"/>
                    <a:ea typeface="Cambria Math" panose="02040503050406030204" pitchFamily="18" charset="0"/>
                  </a:rPr>
                  <a:t>The dynamic nominal model, as stated for the model identification procedure is :</a:t>
                </a:r>
              </a:p>
              <a:p>
                <a:endParaRPr lang="en-GB" sz="140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GB" sz="1400">
                    <a:effectLst/>
                    <a:latin typeface="Cambria Math" panose="02040503050406030204" pitchFamily="18" charset="0"/>
                    <a:ea typeface="Cambria Math" panose="02040503050406030204" pitchFamily="18" charset="0"/>
                  </a:rPr>
                  <a:t>Stability derivatives </a:t>
                </a:r>
              </a:p>
              <a:p>
                <a:r>
                  <a:rPr lang="en-GB" sz="1400" i="1">
                    <a:effectLst/>
                    <a:latin typeface="CambriaMath"/>
                  </a:rPr>
                  <a:t>X</a:t>
                </a:r>
                <a:r>
                  <a:rPr lang="en-GB" sz="1400" i="1" baseline="-25000">
                    <a:effectLst/>
                    <a:latin typeface="CambriaMath"/>
                  </a:rPr>
                  <a:t>u</a:t>
                </a:r>
                <a:r>
                  <a:rPr lang="en-GB" sz="1400">
                    <a:effectLst/>
                    <a:latin typeface="CambriaMath"/>
                  </a:rPr>
                  <a:t>  = −0.1068 1/𝑠   </a:t>
                </a:r>
                <a:endParaRPr lang="en-GB" sz="1400">
                  <a:effectLst/>
                </a:endParaRPr>
              </a:p>
              <a:p>
                <a:r>
                  <a:rPr lang="en-GB" sz="1400" i="1" err="1">
                    <a:effectLst/>
                    <a:latin typeface="CambriaMath"/>
                  </a:rPr>
                  <a:t>X</a:t>
                </a:r>
                <a:r>
                  <a:rPr lang="en-GB" sz="1400" i="1" baseline="-25000" err="1">
                    <a:effectLst/>
                    <a:latin typeface="CambriaMath"/>
                  </a:rPr>
                  <a:t>q</a:t>
                </a:r>
                <a:r>
                  <a:rPr lang="en-GB" sz="1400">
                    <a:effectLst/>
                    <a:latin typeface="CambriaMath"/>
                  </a:rPr>
                  <a:t>  = 0.1192 𝑚/ 𝑠 𝑟𝑎𝑑</a:t>
                </a:r>
                <a:endParaRPr lang="en-GB" sz="1400">
                  <a:effectLst/>
                </a:endParaRPr>
              </a:p>
              <a:p>
                <a:r>
                  <a:rPr lang="en-GB" sz="1400" i="1">
                    <a:effectLst/>
                    <a:latin typeface="CambriaMath"/>
                  </a:rPr>
                  <a:t>M</a:t>
                </a:r>
                <a:r>
                  <a:rPr lang="en-GB" sz="1400" baseline="-25000">
                    <a:effectLst/>
                    <a:latin typeface="CambriaMath"/>
                  </a:rPr>
                  <a:t>u</a:t>
                </a:r>
                <a:r>
                  <a:rPr lang="en-GB" sz="1400">
                    <a:effectLst/>
                    <a:latin typeface="CambriaMath"/>
                  </a:rPr>
                  <a:t>  = −5.9755 𝑟𝑎𝑑 𝑠/𝑚</a:t>
                </a:r>
                <a:endParaRPr lang="en-GB" sz="1400">
                  <a:effectLst/>
                </a:endParaRPr>
              </a:p>
              <a:p>
                <a:r>
                  <a:rPr lang="en-GB" sz="1400" i="1" err="1">
                    <a:latin typeface="CambriaMath"/>
                  </a:rPr>
                  <a:t>M</a:t>
                </a:r>
                <a:r>
                  <a:rPr lang="en-GB" sz="1400" i="1" baseline="-25000" err="1">
                    <a:effectLst/>
                    <a:latin typeface="CambriaMath"/>
                  </a:rPr>
                  <a:t>q</a:t>
                </a:r>
                <a:r>
                  <a:rPr lang="en-GB" sz="1400">
                    <a:effectLst/>
                    <a:latin typeface="CambriaMath"/>
                  </a:rPr>
                  <a:t>  = −2.6478 1/𝑠</a:t>
                </a:r>
              </a:p>
              <a:p>
                <a:endParaRPr lang="en-GB" sz="1400">
                  <a:effectLst/>
                </a:endParaRPr>
              </a:p>
              <a:p>
                <a:pPr marL="285750" indent="-285750">
                  <a:buFont typeface="Arial" panose="020B0604020202020204" pitchFamily="34" charset="0"/>
                  <a:buChar char="•"/>
                </a:pPr>
                <a:r>
                  <a:rPr lang="en-GB" sz="1400">
                    <a:effectLst/>
                    <a:latin typeface="Cambria Math" panose="02040503050406030204" pitchFamily="18" charset="0"/>
                    <a:ea typeface="Cambria Math" panose="02040503050406030204" pitchFamily="18" charset="0"/>
                  </a:rPr>
                  <a:t>Control derivatives </a:t>
                </a:r>
              </a:p>
              <a:p>
                <a:r>
                  <a:rPr lang="en-GB" sz="1400" i="1">
                    <a:latin typeface="CambriaMath"/>
                  </a:rPr>
                  <a:t>X</a:t>
                </a:r>
                <a14:m>
                  <m:oMath xmlns:m="http://schemas.openxmlformats.org/officeDocument/2006/math">
                    <m:r>
                      <a:rPr lang="it-IT" sz="1400" i="1" baseline="-25000">
                        <a:latin typeface="Cambria Math" panose="02040503050406030204" pitchFamily="18" charset="0"/>
                        <a:ea typeface="Cambria Math" panose="02040503050406030204" pitchFamily="18" charset="0"/>
                      </a:rPr>
                      <m:t>𝛿</m:t>
                    </m:r>
                    <m:r>
                      <a:rPr lang="it-IT" sz="1400" i="1">
                        <a:latin typeface="Cambria Math" panose="02040503050406030204" pitchFamily="18" charset="0"/>
                        <a:ea typeface="Cambria Math" panose="02040503050406030204" pitchFamily="18" charset="0"/>
                      </a:rPr>
                      <m:t> </m:t>
                    </m:r>
                  </m:oMath>
                </a14:m>
                <a:r>
                  <a:rPr lang="en-GB" sz="1400">
                    <a:effectLst/>
                    <a:latin typeface="CambriaMath"/>
                  </a:rPr>
                  <a:t>= −10.1647 𝑚/𝑠2  </a:t>
                </a:r>
                <a:endParaRPr lang="en-GB" sz="1400">
                  <a:effectLst/>
                </a:endParaRPr>
              </a:p>
              <a:p>
                <a:r>
                  <a:rPr lang="en-GB" sz="1400" i="1">
                    <a:effectLst/>
                    <a:latin typeface="CambriaMath"/>
                  </a:rPr>
                  <a:t>M</a:t>
                </a:r>
                <a:r>
                  <a:rPr lang="it-IT" sz="1400">
                    <a:ea typeface="Cambria Math" panose="02040503050406030204" pitchFamily="18" charset="0"/>
                  </a:rPr>
                  <a:t> </a:t>
                </a:r>
                <a14:m>
                  <m:oMath xmlns:m="http://schemas.openxmlformats.org/officeDocument/2006/math">
                    <m:r>
                      <a:rPr lang="it-IT" sz="1400" i="1" baseline="-25000">
                        <a:latin typeface="Cambria Math" panose="02040503050406030204" pitchFamily="18" charset="0"/>
                        <a:ea typeface="Cambria Math" panose="02040503050406030204" pitchFamily="18" charset="0"/>
                      </a:rPr>
                      <m:t>𝛿</m:t>
                    </m:r>
                  </m:oMath>
                </a14:m>
                <a:r>
                  <a:rPr lang="it-IT" sz="1400" i="1">
                    <a:effectLst/>
                    <a:latin typeface="CambriaMath"/>
                    <a:ea typeface="Cambria Math" panose="02040503050406030204" pitchFamily="18" charset="0"/>
                  </a:rPr>
                  <a:t> </a:t>
                </a:r>
                <a:r>
                  <a:rPr lang="en-GB" sz="1400">
                    <a:effectLst/>
                    <a:latin typeface="CambriaMath"/>
                  </a:rPr>
                  <a:t>= 450.71 𝑟𝑎𝑑/𝑠2</a:t>
                </a:r>
              </a:p>
              <a:p>
                <a:endParaRPr lang="en-GB" sz="1400"/>
              </a:p>
              <a:p>
                <a:r>
                  <a:rPr lang="en-GB" sz="1400">
                    <a:latin typeface="Cambria Math" panose="02040503050406030204" pitchFamily="18" charset="0"/>
                    <a:ea typeface="Cambria Math" panose="02040503050406030204" pitchFamily="18" charset="0"/>
                  </a:rPr>
                  <a:t>The given four stability derivatives and the two control derivatives are the six parameters needed to be identified via grey-box modelling </a:t>
                </a:r>
              </a:p>
              <a:p>
                <a:endParaRPr lang="en-GB" sz="1400">
                  <a:effectLst/>
                </a:endParaRPr>
              </a:p>
            </p:txBody>
          </p:sp>
        </mc:Choice>
        <mc:Fallback xmlns="">
          <p:sp>
            <p:nvSpPr>
              <p:cNvPr id="3" name="Segnaposto contenuto 2">
                <a:extLst>
                  <a:ext uri="{FF2B5EF4-FFF2-40B4-BE49-F238E27FC236}">
                    <a16:creationId xmlns:a16="http://schemas.microsoft.com/office/drawing/2014/main" id="{34D52BA3-A26A-DC80-DCC4-33520B0DC23D}"/>
                  </a:ext>
                </a:extLst>
              </p:cNvPr>
              <p:cNvSpPr>
                <a:spLocks noGrp="1" noRot="1" noChangeAspect="1" noMove="1" noResize="1" noEditPoints="1" noAdjustHandles="1" noChangeArrowheads="1" noChangeShapeType="1" noTextEdit="1"/>
              </p:cNvSpPr>
              <p:nvPr>
                <p:ph idx="1"/>
              </p:nvPr>
            </p:nvSpPr>
            <p:spPr>
              <a:xfrm>
                <a:off x="2394" y="1246255"/>
                <a:ext cx="8323726" cy="4796127"/>
              </a:xfrm>
              <a:blipFill>
                <a:blip r:embed="rId3"/>
                <a:stretch>
                  <a:fillRect l="-220" t="-254"/>
                </a:stretch>
              </a:blipFill>
            </p:spPr>
            <p:txBody>
              <a:bodyPr/>
              <a:lstStyle/>
              <a:p>
                <a:r>
                  <a:rPr lang="it-IT">
                    <a:noFill/>
                  </a:rPr>
                  <a:t> </a:t>
                </a:r>
              </a:p>
            </p:txBody>
          </p:sp>
        </mc:Fallback>
      </mc:AlternateContent>
    </p:spTree>
    <p:extLst>
      <p:ext uri="{BB962C8B-B14F-4D97-AF65-F5344CB8AC3E}">
        <p14:creationId xmlns:p14="http://schemas.microsoft.com/office/powerpoint/2010/main" val="420597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420954-5CC2-4472-0EB0-CEBC43297F60}"/>
              </a:ext>
            </a:extLst>
          </p:cNvPr>
          <p:cNvSpPr>
            <a:spLocks noGrp="1"/>
          </p:cNvSpPr>
          <p:nvPr>
            <p:ph type="title"/>
          </p:nvPr>
        </p:nvSpPr>
        <p:spPr/>
        <p:txBody>
          <a:bodyPr>
            <a:normAutofit/>
          </a:bodyPr>
          <a:lstStyle/>
          <a:p>
            <a:r>
              <a:rPr lang="it-IT" sz="2800">
                <a:latin typeface="Cambria Math" panose="02040503050406030204" pitchFamily="18" charset="0"/>
                <a:ea typeface="Cambria Math" panose="02040503050406030204" pitchFamily="18" charset="0"/>
              </a:rPr>
              <a:t>Open Loop System -  Poles</a:t>
            </a:r>
          </a:p>
        </p:txBody>
      </p:sp>
      <p:sp>
        <p:nvSpPr>
          <p:cNvPr id="16" name="CasellaDiTesto 15">
            <a:extLst>
              <a:ext uri="{FF2B5EF4-FFF2-40B4-BE49-F238E27FC236}">
                <a16:creationId xmlns:a16="http://schemas.microsoft.com/office/drawing/2014/main" id="{8D2FC698-EB38-0BA4-5D22-CE438AEA3375}"/>
              </a:ext>
            </a:extLst>
          </p:cNvPr>
          <p:cNvSpPr txBox="1"/>
          <p:nvPr/>
        </p:nvSpPr>
        <p:spPr>
          <a:xfrm>
            <a:off x="288521" y="5237018"/>
            <a:ext cx="7585924" cy="800219"/>
          </a:xfrm>
          <a:prstGeom prst="rect">
            <a:avLst/>
          </a:prstGeom>
          <a:noFill/>
        </p:spPr>
        <p:txBody>
          <a:bodyPr wrap="square" rtlCol="0">
            <a:spAutoFit/>
          </a:bodyPr>
          <a:lstStyle/>
          <a:p>
            <a:pPr marL="285750" indent="-285750">
              <a:buFont typeface="Arial" panose="020B0604020202020204" pitchFamily="34" charset="0"/>
              <a:buChar char="•"/>
            </a:pPr>
            <a:r>
              <a:rPr lang="en-GB" sz="1400">
                <a:effectLst/>
                <a:latin typeface="Cambria Math" panose="02040503050406030204" pitchFamily="18" charset="0"/>
                <a:ea typeface="Cambria Math" panose="02040503050406030204" pitchFamily="18" charset="0"/>
              </a:rPr>
              <a:t>Poles: -2,9195 ± 3,2375 </a:t>
            </a:r>
            <a:r>
              <a:rPr lang="en-GB" sz="1400" i="1" err="1">
                <a:latin typeface="Cambria Math" panose="02040503050406030204" pitchFamily="18" charset="0"/>
                <a:ea typeface="Cambria Math" panose="02040503050406030204" pitchFamily="18" charset="0"/>
              </a:rPr>
              <a:t>i</a:t>
            </a:r>
            <a:r>
              <a:rPr lang="en-GB" sz="1400" i="1">
                <a:latin typeface="Cambria Math" panose="02040503050406030204" pitchFamily="18" charset="0"/>
                <a:ea typeface="Cambria Math" panose="02040503050406030204" pitchFamily="18" charset="0"/>
              </a:rPr>
              <a:t> ; 3,0844  </a:t>
            </a:r>
            <a:r>
              <a:rPr lang="en-GB" sz="1400">
                <a:effectLst/>
                <a:latin typeface="Cambria Math" panose="02040503050406030204" pitchFamily="18" charset="0"/>
                <a:ea typeface="Cambria Math" panose="02040503050406030204" pitchFamily="18" charset="0"/>
              </a:rPr>
              <a:t>  </a:t>
            </a:r>
          </a:p>
          <a:p>
            <a:pPr marL="285750" indent="-285750">
              <a:buFont typeface="Arial" panose="020B0604020202020204" pitchFamily="34" charset="0"/>
              <a:buChar char="•"/>
            </a:pPr>
            <a:r>
              <a:rPr lang="en-GB" sz="1400">
                <a:effectLst/>
                <a:latin typeface="Cambria Math" panose="02040503050406030204" pitchFamily="18" charset="0"/>
                <a:ea typeface="Cambria Math" panose="02040503050406030204" pitchFamily="18" charset="0"/>
              </a:rPr>
              <a:t>It can be noted that the system is not stable in open loop dynamics</a:t>
            </a:r>
          </a:p>
          <a:p>
            <a:endParaRPr lang="en-GB"/>
          </a:p>
        </p:txBody>
      </p:sp>
      <p:pic>
        <p:nvPicPr>
          <p:cNvPr id="4" name="Picture 3" descr="A graph of a graph of a model">
            <a:extLst>
              <a:ext uri="{FF2B5EF4-FFF2-40B4-BE49-F238E27FC236}">
                <a16:creationId xmlns:a16="http://schemas.microsoft.com/office/drawing/2014/main" id="{B4E9F2C8-C4D2-AD01-6B92-039CD4E0A658}"/>
              </a:ext>
            </a:extLst>
          </p:cNvPr>
          <p:cNvPicPr>
            <a:picLocks noChangeAspect="1"/>
          </p:cNvPicPr>
          <p:nvPr/>
        </p:nvPicPr>
        <p:blipFill>
          <a:blip r:embed="rId2"/>
          <a:stretch>
            <a:fillRect/>
          </a:stretch>
        </p:blipFill>
        <p:spPr>
          <a:xfrm>
            <a:off x="2006233" y="1377805"/>
            <a:ext cx="5145617" cy="3859213"/>
          </a:xfrm>
          <a:prstGeom prst="rect">
            <a:avLst/>
          </a:prstGeom>
        </p:spPr>
      </p:pic>
    </p:spTree>
    <p:extLst>
      <p:ext uri="{BB962C8B-B14F-4D97-AF65-F5344CB8AC3E}">
        <p14:creationId xmlns:p14="http://schemas.microsoft.com/office/powerpoint/2010/main" val="2159084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47F631-DEC1-5A60-E181-6472578B99F2}"/>
              </a:ext>
            </a:extLst>
          </p:cNvPr>
          <p:cNvSpPr>
            <a:spLocks noGrp="1"/>
          </p:cNvSpPr>
          <p:nvPr>
            <p:ph type="title"/>
          </p:nvPr>
        </p:nvSpPr>
        <p:spPr>
          <a:xfrm>
            <a:off x="300396" y="139166"/>
            <a:ext cx="8581043" cy="840400"/>
          </a:xfrm>
        </p:spPr>
        <p:txBody>
          <a:bodyPr>
            <a:normAutofit/>
          </a:bodyPr>
          <a:lstStyle/>
          <a:p>
            <a:r>
              <a:rPr lang="it-IT" sz="2800">
                <a:latin typeface="Cambria Math" panose="02040503050406030204" pitchFamily="18" charset="0"/>
                <a:ea typeface="Cambria Math" panose="02040503050406030204" pitchFamily="18" charset="0"/>
              </a:rPr>
              <a:t>Simulink Model</a:t>
            </a:r>
          </a:p>
        </p:txBody>
      </p:sp>
      <p:pic>
        <p:nvPicPr>
          <p:cNvPr id="6" name="Picture 5" descr="A computer screen shot of a computer&#10;&#10;Description automatically generated">
            <a:extLst>
              <a:ext uri="{FF2B5EF4-FFF2-40B4-BE49-F238E27FC236}">
                <a16:creationId xmlns:a16="http://schemas.microsoft.com/office/drawing/2014/main" id="{47DE4ECD-EE4F-0DC0-11C4-434CCC89433A}"/>
              </a:ext>
            </a:extLst>
          </p:cNvPr>
          <p:cNvPicPr>
            <a:picLocks noChangeAspect="1"/>
          </p:cNvPicPr>
          <p:nvPr/>
        </p:nvPicPr>
        <p:blipFill>
          <a:blip r:embed="rId3"/>
          <a:stretch>
            <a:fillRect/>
          </a:stretch>
        </p:blipFill>
        <p:spPr>
          <a:xfrm>
            <a:off x="403500" y="1367054"/>
            <a:ext cx="8336999" cy="3831479"/>
          </a:xfrm>
          <a:prstGeom prst="rect">
            <a:avLst/>
          </a:prstGeom>
        </p:spPr>
      </p:pic>
    </p:spTree>
    <p:extLst>
      <p:ext uri="{BB962C8B-B14F-4D97-AF65-F5344CB8AC3E}">
        <p14:creationId xmlns:p14="http://schemas.microsoft.com/office/powerpoint/2010/main" val="259521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2E3E99-A819-81F6-2478-10CF6A29DBBC}"/>
              </a:ext>
            </a:extLst>
          </p:cNvPr>
          <p:cNvSpPr>
            <a:spLocks noGrp="1"/>
          </p:cNvSpPr>
          <p:nvPr>
            <p:ph type="title"/>
          </p:nvPr>
        </p:nvSpPr>
        <p:spPr/>
        <p:txBody>
          <a:bodyPr>
            <a:noAutofit/>
          </a:bodyPr>
          <a:lstStyle/>
          <a:p>
            <a:r>
              <a:rPr lang="it-IT" sz="2800">
                <a:solidFill>
                  <a:srgbClr val="FFFFFF"/>
                </a:solidFill>
                <a:effectLst/>
                <a:latin typeface="Cambria Math" panose="02040503050406030204" pitchFamily="18" charset="0"/>
                <a:ea typeface="Cambria Math" panose="02040503050406030204" pitchFamily="18" charset="0"/>
              </a:rPr>
              <a:t>Task 1: Input and Output of the simulink model</a:t>
            </a:r>
            <a:endParaRPr lang="it-IT" sz="2800">
              <a:latin typeface="Cambria Math" panose="02040503050406030204" pitchFamily="18" charset="0"/>
              <a:ea typeface="Cambria Math" panose="02040503050406030204" pitchFamily="18" charset="0"/>
            </a:endParaRPr>
          </a:p>
        </p:txBody>
      </p:sp>
      <p:sp>
        <p:nvSpPr>
          <p:cNvPr id="5" name="CasellaDiTesto 4">
            <a:extLst>
              <a:ext uri="{FF2B5EF4-FFF2-40B4-BE49-F238E27FC236}">
                <a16:creationId xmlns:a16="http://schemas.microsoft.com/office/drawing/2014/main" id="{C06726EF-B6AB-188A-8572-62214C023831}"/>
              </a:ext>
            </a:extLst>
          </p:cNvPr>
          <p:cNvSpPr txBox="1"/>
          <p:nvPr/>
        </p:nvSpPr>
        <p:spPr>
          <a:xfrm>
            <a:off x="3191934" y="4199081"/>
            <a:ext cx="5591862" cy="646331"/>
          </a:xfrm>
          <a:prstGeom prst="rect">
            <a:avLst/>
          </a:prstGeom>
          <a:noFill/>
        </p:spPr>
        <p:txBody>
          <a:bodyPr wrap="square" rtlCol="0">
            <a:spAutoFit/>
          </a:bodyPr>
          <a:lstStyle/>
          <a:p>
            <a:endParaRPr lang="en-GB" sz="1800">
              <a:effectLst/>
              <a:latin typeface="Cambria Math" panose="02040503050406030204" pitchFamily="18" charset="0"/>
              <a:ea typeface="Cambria Math" panose="02040503050406030204" pitchFamily="18" charset="0"/>
              <a:cs typeface="Helvetica Neue" panose="02000503000000020004" pitchFamily="2" charset="0"/>
            </a:endParaRPr>
          </a:p>
          <a:p>
            <a:endParaRPr lang="en-GB">
              <a:effectLst/>
              <a:latin typeface="Cambria Math" panose="02040503050406030204" pitchFamily="18" charset="0"/>
              <a:ea typeface="Cambria Math" panose="02040503050406030204" pitchFamily="18" charset="0"/>
              <a:cs typeface="Helvetica Neue" panose="02000503000000020004" pitchFamily="2" charset="0"/>
            </a:endParaRPr>
          </a:p>
        </p:txBody>
      </p:sp>
      <p:pic>
        <p:nvPicPr>
          <p:cNvPr id="10" name="Picture 9" descr="A graph of a static wave">
            <a:extLst>
              <a:ext uri="{FF2B5EF4-FFF2-40B4-BE49-F238E27FC236}">
                <a16:creationId xmlns:a16="http://schemas.microsoft.com/office/drawing/2014/main" id="{50D95CAA-B9B4-0B29-4017-EE44931A35F9}"/>
              </a:ext>
            </a:extLst>
          </p:cNvPr>
          <p:cNvPicPr>
            <a:picLocks noChangeAspect="1"/>
          </p:cNvPicPr>
          <p:nvPr/>
        </p:nvPicPr>
        <p:blipFill>
          <a:blip r:embed="rId3"/>
          <a:stretch>
            <a:fillRect/>
          </a:stretch>
        </p:blipFill>
        <p:spPr>
          <a:xfrm>
            <a:off x="102589" y="1303725"/>
            <a:ext cx="3157078" cy="2367809"/>
          </a:xfrm>
          <a:prstGeom prst="rect">
            <a:avLst/>
          </a:prstGeom>
        </p:spPr>
      </p:pic>
      <p:pic>
        <p:nvPicPr>
          <p:cNvPr id="12" name="Picture 11" descr="A graph showing a normalized pitch&#10;&#10;Description automatically generated">
            <a:extLst>
              <a:ext uri="{FF2B5EF4-FFF2-40B4-BE49-F238E27FC236}">
                <a16:creationId xmlns:a16="http://schemas.microsoft.com/office/drawing/2014/main" id="{14FBE2EC-6D01-14EC-BBB7-2F85F7BE72DF}"/>
              </a:ext>
            </a:extLst>
          </p:cNvPr>
          <p:cNvPicPr>
            <a:picLocks noChangeAspect="1"/>
          </p:cNvPicPr>
          <p:nvPr/>
        </p:nvPicPr>
        <p:blipFill>
          <a:blip r:embed="rId4"/>
          <a:stretch>
            <a:fillRect/>
          </a:stretch>
        </p:blipFill>
        <p:spPr>
          <a:xfrm>
            <a:off x="4227720" y="1303725"/>
            <a:ext cx="3860473" cy="2895356"/>
          </a:xfrm>
          <a:prstGeom prst="rect">
            <a:avLst/>
          </a:prstGeom>
        </p:spPr>
      </p:pic>
      <p:pic>
        <p:nvPicPr>
          <p:cNvPr id="14" name="Picture 13" descr="A red line graph with white text&#10;&#10;Description automatically generated">
            <a:extLst>
              <a:ext uri="{FF2B5EF4-FFF2-40B4-BE49-F238E27FC236}">
                <a16:creationId xmlns:a16="http://schemas.microsoft.com/office/drawing/2014/main" id="{1F2B054C-8CB9-D574-2133-5731241BA409}"/>
              </a:ext>
            </a:extLst>
          </p:cNvPr>
          <p:cNvPicPr>
            <a:picLocks noChangeAspect="1"/>
          </p:cNvPicPr>
          <p:nvPr/>
        </p:nvPicPr>
        <p:blipFill>
          <a:blip r:embed="rId5"/>
          <a:stretch>
            <a:fillRect/>
          </a:stretch>
        </p:blipFill>
        <p:spPr>
          <a:xfrm>
            <a:off x="102589" y="3666838"/>
            <a:ext cx="3157079" cy="2367809"/>
          </a:xfrm>
          <a:prstGeom prst="rect">
            <a:avLst/>
          </a:prstGeom>
        </p:spPr>
      </p:pic>
      <p:sp>
        <p:nvSpPr>
          <p:cNvPr id="15" name="TextBox 14">
            <a:extLst>
              <a:ext uri="{FF2B5EF4-FFF2-40B4-BE49-F238E27FC236}">
                <a16:creationId xmlns:a16="http://schemas.microsoft.com/office/drawing/2014/main" id="{6AEAF7D5-8364-32A8-0392-C5D190C1CD67}"/>
              </a:ext>
            </a:extLst>
          </p:cNvPr>
          <p:cNvSpPr txBox="1"/>
          <p:nvPr/>
        </p:nvSpPr>
        <p:spPr>
          <a:xfrm>
            <a:off x="3191934" y="4199081"/>
            <a:ext cx="5190066" cy="1754326"/>
          </a:xfrm>
          <a:prstGeom prst="rect">
            <a:avLst/>
          </a:prstGeom>
          <a:noFill/>
        </p:spPr>
        <p:txBody>
          <a:bodyPr wrap="square" rtlCol="0">
            <a:spAutoFit/>
          </a:bodyPr>
          <a:lstStyle/>
          <a:p>
            <a:r>
              <a:rPr lang="it-IT"/>
              <a:t>The angular velocity and the longitudinal acceleration in time are the output of a simulink model, while the normalized pitching moment is the input given to the system.</a:t>
            </a:r>
          </a:p>
          <a:p>
            <a:r>
              <a:rPr lang="it-IT"/>
              <a:t>The objective of the task one is to retreive the model parameters starting from this data.</a:t>
            </a:r>
          </a:p>
        </p:txBody>
      </p:sp>
    </p:spTree>
    <p:extLst>
      <p:ext uri="{BB962C8B-B14F-4D97-AF65-F5344CB8AC3E}">
        <p14:creationId xmlns:p14="http://schemas.microsoft.com/office/powerpoint/2010/main" val="3974589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AA0203-CF51-27A2-ABE9-2426FFD3CB15}"/>
              </a:ext>
            </a:extLst>
          </p:cNvPr>
          <p:cNvSpPr>
            <a:spLocks noGrp="1"/>
          </p:cNvSpPr>
          <p:nvPr>
            <p:ph type="title"/>
          </p:nvPr>
        </p:nvSpPr>
        <p:spPr/>
        <p:txBody>
          <a:bodyPr>
            <a:normAutofit/>
          </a:bodyPr>
          <a:lstStyle/>
          <a:p>
            <a:r>
              <a:rPr lang="it-IT" sz="2800">
                <a:latin typeface="Cambria Math" panose="02040503050406030204" pitchFamily="18" charset="0"/>
                <a:ea typeface="Cambria Math" panose="02040503050406030204" pitchFamily="18" charset="0"/>
              </a:rPr>
              <a:t>Task 1: Model Identification</a:t>
            </a:r>
            <a:endParaRPr lang="it-IT" sz="2800"/>
          </a:p>
        </p:txBody>
      </p:sp>
      <p:sp>
        <p:nvSpPr>
          <p:cNvPr id="5" name="CasellaDiTesto 4">
            <a:extLst>
              <a:ext uri="{FF2B5EF4-FFF2-40B4-BE49-F238E27FC236}">
                <a16:creationId xmlns:a16="http://schemas.microsoft.com/office/drawing/2014/main" id="{221ABB1B-9886-B50C-110D-B90605BDC16A}"/>
              </a:ext>
            </a:extLst>
          </p:cNvPr>
          <p:cNvSpPr txBox="1"/>
          <p:nvPr/>
        </p:nvSpPr>
        <p:spPr>
          <a:xfrm>
            <a:off x="288521" y="1308311"/>
            <a:ext cx="8332965" cy="3970318"/>
          </a:xfrm>
          <a:prstGeom prst="rect">
            <a:avLst/>
          </a:prstGeom>
          <a:noFill/>
        </p:spPr>
        <p:txBody>
          <a:bodyPr wrap="square" lIns="91440" tIns="45720" rIns="91440" bIns="45720" anchor="t">
            <a:spAutoFit/>
          </a:bodyPr>
          <a:lstStyle/>
          <a:p>
            <a:pPr marL="285750" indent="-285750">
              <a:buFontTx/>
              <a:buChar char="-"/>
            </a:pPr>
            <a:r>
              <a:rPr lang="en-GB" dirty="0">
                <a:latin typeface="Cambria Math"/>
                <a:ea typeface="Cambria Math"/>
              </a:rPr>
              <a:t>In the  approach of this task two outputs are being taken into account, and the output q is being measured before the dynamics of the system. </a:t>
            </a:r>
            <a:endParaRPr lang="en-GB" dirty="0">
              <a:latin typeface="Cambria Math" panose="02040503050406030204" pitchFamily="18" charset="0"/>
              <a:ea typeface="Cambria Math" panose="02040503050406030204" pitchFamily="18" charset="0"/>
            </a:endParaRPr>
          </a:p>
          <a:p>
            <a:pPr marL="285750" indent="-285750">
              <a:buFontTx/>
              <a:buChar char="-"/>
            </a:pPr>
            <a:r>
              <a:rPr lang="en-GB" dirty="0">
                <a:latin typeface="Cambria Math"/>
                <a:ea typeface="Cambria Math"/>
              </a:rPr>
              <a:t>Because the open loop dynamics of the system is unstable it is necessary to perform the output error method in frequency domain.</a:t>
            </a:r>
          </a:p>
          <a:p>
            <a:pPr marL="285750" indent="-285750">
              <a:buFont typeface="Arial"/>
              <a:buChar char="•"/>
            </a:pPr>
            <a:r>
              <a:rPr lang="en-GB" dirty="0">
                <a:latin typeface="Cambria Math"/>
                <a:ea typeface="Cambria Math"/>
              </a:rPr>
              <a:t>First the </a:t>
            </a:r>
            <a:r>
              <a:rPr lang="en-GB" i="1" dirty="0" err="1">
                <a:latin typeface="Cambria Math"/>
                <a:ea typeface="Cambria Math"/>
              </a:rPr>
              <a:t>idgrey</a:t>
            </a:r>
            <a:r>
              <a:rPr lang="en-GB" dirty="0">
                <a:latin typeface="Cambria Math"/>
                <a:ea typeface="Cambria Math"/>
              </a:rPr>
              <a:t> system is created :</a:t>
            </a:r>
            <a:endParaRPr lang="en-GB" dirty="0">
              <a:latin typeface="Cambria Math" panose="02040503050406030204" pitchFamily="18" charset="0"/>
              <a:ea typeface="Cambria Math" panose="02040503050406030204" pitchFamily="18" charset="0"/>
            </a:endParaRPr>
          </a:p>
          <a:p>
            <a:pPr marL="285750" indent="-285750">
              <a:buFontTx/>
              <a:buChar char="-"/>
            </a:pPr>
            <a:endParaRPr lang="en-GB" dirty="0">
              <a:latin typeface="Cambria Math" panose="02040503050406030204" pitchFamily="18" charset="0"/>
              <a:ea typeface="Cambria Math" panose="02040503050406030204" pitchFamily="18" charset="0"/>
            </a:endParaRPr>
          </a:p>
          <a:p>
            <a:pPr marL="285750" indent="-285750">
              <a:buFontTx/>
              <a:buChar char="-"/>
            </a:pPr>
            <a:endParaRPr lang="en-GB" dirty="0">
              <a:latin typeface="Cambria Math" panose="02040503050406030204" pitchFamily="18" charset="0"/>
              <a:ea typeface="Cambria Math" panose="02040503050406030204" pitchFamily="18" charset="0"/>
            </a:endParaRPr>
          </a:p>
          <a:p>
            <a:pPr marL="285750" indent="-285750">
              <a:buFontTx/>
              <a:buChar char="-"/>
            </a:pPr>
            <a:endParaRPr lang="en-GB" dirty="0">
              <a:latin typeface="Cambria Math" panose="02040503050406030204" pitchFamily="18" charset="0"/>
              <a:ea typeface="Cambria Math" panose="02040503050406030204" pitchFamily="18" charset="0"/>
            </a:endParaRPr>
          </a:p>
          <a:p>
            <a:pPr marL="285750" indent="-285750">
              <a:buFontTx/>
              <a:buChar char="-"/>
            </a:pPr>
            <a:endParaRPr lang="en-GB" dirty="0">
              <a:latin typeface="Cambria Math" panose="02040503050406030204" pitchFamily="18" charset="0"/>
              <a:ea typeface="Cambria Math" panose="02040503050406030204" pitchFamily="18" charset="0"/>
            </a:endParaRPr>
          </a:p>
          <a:p>
            <a:pPr marL="285750" indent="-285750">
              <a:buFontTx/>
              <a:buChar char="-"/>
            </a:pPr>
            <a:endParaRPr lang="en-GB" dirty="0">
              <a:latin typeface="Cambria Math" panose="02040503050406030204" pitchFamily="18" charset="0"/>
              <a:ea typeface="Cambria Math" panose="02040503050406030204" pitchFamily="18" charset="0"/>
            </a:endParaRPr>
          </a:p>
          <a:p>
            <a:pPr marL="285750" indent="-285750">
              <a:buFontTx/>
              <a:buChar char="-"/>
            </a:pPr>
            <a:r>
              <a:rPr lang="en-GB" dirty="0">
                <a:latin typeface="Cambria Math"/>
                <a:ea typeface="Cambria Math"/>
              </a:rPr>
              <a:t>Data is being handled using the </a:t>
            </a:r>
            <a:r>
              <a:rPr lang="en-GB" dirty="0" err="1">
                <a:latin typeface="Cambria Math"/>
                <a:ea typeface="Cambria Math"/>
              </a:rPr>
              <a:t>matlab</a:t>
            </a:r>
            <a:r>
              <a:rPr lang="en-GB" dirty="0">
                <a:latin typeface="Cambria Math"/>
                <a:ea typeface="Cambria Math"/>
              </a:rPr>
              <a:t> function </a:t>
            </a:r>
            <a:r>
              <a:rPr lang="en-GB" i="1" dirty="0" err="1">
                <a:latin typeface="Cambria Math"/>
                <a:ea typeface="Cambria Math"/>
              </a:rPr>
              <a:t>iddata</a:t>
            </a:r>
            <a:r>
              <a:rPr lang="en-GB" i="1" dirty="0">
                <a:latin typeface="Cambria Math"/>
                <a:ea typeface="Cambria Math"/>
              </a:rPr>
              <a:t> :</a:t>
            </a:r>
            <a:endParaRPr lang="en-GB" i="1" dirty="0">
              <a:latin typeface="Cambria Math" panose="02040503050406030204" pitchFamily="18" charset="0"/>
              <a:ea typeface="Cambria Math" panose="02040503050406030204" pitchFamily="18" charset="0"/>
            </a:endParaRPr>
          </a:p>
          <a:p>
            <a:pPr marL="285750" indent="-285750">
              <a:buFontTx/>
              <a:buChar char="-"/>
            </a:pPr>
            <a:endParaRPr lang="en-GB" dirty="0">
              <a:latin typeface="Cambria Math" panose="02040503050406030204" pitchFamily="18" charset="0"/>
              <a:ea typeface="Cambria Math" panose="02040503050406030204" pitchFamily="18" charset="0"/>
            </a:endParaRPr>
          </a:p>
          <a:p>
            <a:endParaRPr lang="en-GB" dirty="0">
              <a:effectLst/>
              <a:latin typeface="Cambria Math" panose="02040503050406030204" pitchFamily="18" charset="0"/>
              <a:ea typeface="Cambria Math" panose="02040503050406030204" pitchFamily="18" charset="0"/>
            </a:endParaRPr>
          </a:p>
          <a:p>
            <a:endParaRPr lang="en-GB" dirty="0">
              <a:effectLst/>
              <a:latin typeface="Cambria Math" panose="02040503050406030204" pitchFamily="18" charset="0"/>
              <a:ea typeface="Cambria Math" panose="02040503050406030204" pitchFamily="18" charset="0"/>
            </a:endParaRPr>
          </a:p>
        </p:txBody>
      </p:sp>
      <p:pic>
        <p:nvPicPr>
          <p:cNvPr id="4" name="Picture 3" descr="A white background with text&#10;&#10;Description automatically generated">
            <a:extLst>
              <a:ext uri="{FF2B5EF4-FFF2-40B4-BE49-F238E27FC236}">
                <a16:creationId xmlns:a16="http://schemas.microsoft.com/office/drawing/2014/main" id="{D7443C4B-DF0A-4269-3731-28C8617DAEB1}"/>
              </a:ext>
            </a:extLst>
          </p:cNvPr>
          <p:cNvPicPr>
            <a:picLocks noChangeAspect="1"/>
          </p:cNvPicPr>
          <p:nvPr/>
        </p:nvPicPr>
        <p:blipFill>
          <a:blip r:embed="rId3"/>
          <a:stretch>
            <a:fillRect/>
          </a:stretch>
        </p:blipFill>
        <p:spPr>
          <a:xfrm>
            <a:off x="713548" y="2827020"/>
            <a:ext cx="5013960" cy="1203960"/>
          </a:xfrm>
          <a:prstGeom prst="rect">
            <a:avLst/>
          </a:prstGeom>
        </p:spPr>
      </p:pic>
      <p:pic>
        <p:nvPicPr>
          <p:cNvPr id="3" name="Immagine 2" descr="Immagine che contiene testo, schermata, Carattere">
            <a:extLst>
              <a:ext uri="{FF2B5EF4-FFF2-40B4-BE49-F238E27FC236}">
                <a16:creationId xmlns:a16="http://schemas.microsoft.com/office/drawing/2014/main" id="{C0A6B8FA-9B2E-F824-6E32-E1822766E18E}"/>
              </a:ext>
            </a:extLst>
          </p:cNvPr>
          <p:cNvPicPr>
            <a:picLocks noChangeAspect="1"/>
          </p:cNvPicPr>
          <p:nvPr/>
        </p:nvPicPr>
        <p:blipFill>
          <a:blip r:embed="rId4"/>
          <a:stretch>
            <a:fillRect/>
          </a:stretch>
        </p:blipFill>
        <p:spPr>
          <a:xfrm>
            <a:off x="718567" y="4504551"/>
            <a:ext cx="4572000" cy="1541546"/>
          </a:xfrm>
          <a:prstGeom prst="rect">
            <a:avLst/>
          </a:prstGeom>
        </p:spPr>
      </p:pic>
    </p:spTree>
    <p:extLst>
      <p:ext uri="{BB962C8B-B14F-4D97-AF65-F5344CB8AC3E}">
        <p14:creationId xmlns:p14="http://schemas.microsoft.com/office/powerpoint/2010/main" val="356018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304837-B76C-242C-DAEB-73D1DE5E8052}"/>
              </a:ext>
            </a:extLst>
          </p:cNvPr>
          <p:cNvSpPr>
            <a:spLocks noGrp="1"/>
          </p:cNvSpPr>
          <p:nvPr>
            <p:ph type="title"/>
          </p:nvPr>
        </p:nvSpPr>
        <p:spPr/>
        <p:txBody>
          <a:bodyPr>
            <a:normAutofit/>
          </a:bodyPr>
          <a:lstStyle/>
          <a:p>
            <a:r>
              <a:rPr lang="it-IT" sz="2800">
                <a:latin typeface="Cambria Math" panose="02040503050406030204" pitchFamily="18" charset="0"/>
                <a:ea typeface="Cambria Math" panose="02040503050406030204" pitchFamily="18" charset="0"/>
              </a:rPr>
              <a:t>Task 1: Model Identification</a:t>
            </a:r>
            <a:endParaRPr lang="it-IT" sz="2800"/>
          </a:p>
        </p:txBody>
      </p:sp>
      <p:sp>
        <p:nvSpPr>
          <p:cNvPr id="5" name="CasellaDiTesto 4">
            <a:extLst>
              <a:ext uri="{FF2B5EF4-FFF2-40B4-BE49-F238E27FC236}">
                <a16:creationId xmlns:a16="http://schemas.microsoft.com/office/drawing/2014/main" id="{42D2D6AE-7ADA-E3E1-594A-05ABE242CBFE}"/>
              </a:ext>
            </a:extLst>
          </p:cNvPr>
          <p:cNvSpPr txBox="1"/>
          <p:nvPr/>
        </p:nvSpPr>
        <p:spPr>
          <a:xfrm>
            <a:off x="288521" y="1402761"/>
            <a:ext cx="8581042" cy="677108"/>
          </a:xfrm>
          <a:prstGeom prst="rect">
            <a:avLst/>
          </a:prstGeom>
          <a:noFill/>
        </p:spPr>
        <p:txBody>
          <a:bodyPr wrap="square">
            <a:spAutoFit/>
          </a:bodyPr>
          <a:lstStyle/>
          <a:p>
            <a:endParaRPr kumimoji="0" lang="en-GB" sz="2000" b="0" i="0" u="none" strike="noStrike" cap="none" spc="0" normalizeH="0" baseline="0">
              <a:ln>
                <a:noFill/>
              </a:ln>
              <a:solidFill>
                <a:srgbClr val="000000"/>
              </a:solidFill>
              <a:effectLst/>
              <a:uFillTx/>
              <a:sym typeface="Helvetica"/>
            </a:endParaRPr>
          </a:p>
          <a:p>
            <a:endParaRPr lang="en-GB">
              <a:effectLst/>
              <a:latin typeface="Cambria Math" panose="02040503050406030204" pitchFamily="18" charset="0"/>
              <a:ea typeface="Cambria Math" panose="02040503050406030204" pitchFamily="18" charset="0"/>
            </a:endParaRPr>
          </a:p>
        </p:txBody>
      </p:sp>
      <p:pic>
        <p:nvPicPr>
          <p:cNvPr id="4" name="Picture 3" descr="A screenshot of a computer code&#10;&#10;Description automatically generated">
            <a:extLst>
              <a:ext uri="{FF2B5EF4-FFF2-40B4-BE49-F238E27FC236}">
                <a16:creationId xmlns:a16="http://schemas.microsoft.com/office/drawing/2014/main" id="{F07663FD-BF02-0D93-7DB0-C478A36D0291}"/>
              </a:ext>
            </a:extLst>
          </p:cNvPr>
          <p:cNvPicPr>
            <a:picLocks noChangeAspect="1"/>
          </p:cNvPicPr>
          <p:nvPr/>
        </p:nvPicPr>
        <p:blipFill>
          <a:blip r:embed="rId2"/>
          <a:stretch>
            <a:fillRect/>
          </a:stretch>
        </p:blipFill>
        <p:spPr>
          <a:xfrm>
            <a:off x="545150" y="1832660"/>
            <a:ext cx="3901440" cy="1645920"/>
          </a:xfrm>
          <a:prstGeom prst="rect">
            <a:avLst/>
          </a:prstGeom>
        </p:spPr>
      </p:pic>
      <p:sp>
        <p:nvSpPr>
          <p:cNvPr id="6" name="TextBox 5">
            <a:extLst>
              <a:ext uri="{FF2B5EF4-FFF2-40B4-BE49-F238E27FC236}">
                <a16:creationId xmlns:a16="http://schemas.microsoft.com/office/drawing/2014/main" id="{7F63071D-96BB-0AC1-BC88-2CFB7DFD68E0}"/>
              </a:ext>
            </a:extLst>
          </p:cNvPr>
          <p:cNvSpPr txBox="1"/>
          <p:nvPr/>
        </p:nvSpPr>
        <p:spPr>
          <a:xfrm>
            <a:off x="152400" y="1402761"/>
            <a:ext cx="7467600" cy="369332"/>
          </a:xfrm>
          <a:prstGeom prst="rect">
            <a:avLst/>
          </a:prstGeom>
          <a:noFill/>
        </p:spPr>
        <p:txBody>
          <a:bodyPr wrap="square" rtlCol="0">
            <a:spAutoFit/>
          </a:bodyPr>
          <a:lstStyle/>
          <a:p>
            <a:r>
              <a:rPr lang="it-IT"/>
              <a:t>It is then performed a grey-box estimation using the function </a:t>
            </a:r>
            <a:r>
              <a:rPr lang="it-IT" i="1"/>
              <a:t>greyest</a:t>
            </a:r>
          </a:p>
        </p:txBody>
      </p:sp>
      <p:sp>
        <p:nvSpPr>
          <p:cNvPr id="9" name="TextBox 8">
            <a:extLst>
              <a:ext uri="{FF2B5EF4-FFF2-40B4-BE49-F238E27FC236}">
                <a16:creationId xmlns:a16="http://schemas.microsoft.com/office/drawing/2014/main" id="{00C18976-64CB-9A2C-C9D9-E70A45DC34AE}"/>
              </a:ext>
            </a:extLst>
          </p:cNvPr>
          <p:cNvSpPr txBox="1"/>
          <p:nvPr/>
        </p:nvSpPr>
        <p:spPr>
          <a:xfrm>
            <a:off x="5046133" y="1962573"/>
            <a:ext cx="3809346" cy="923330"/>
          </a:xfrm>
          <a:prstGeom prst="rect">
            <a:avLst/>
          </a:prstGeom>
          <a:noFill/>
        </p:spPr>
        <p:txBody>
          <a:bodyPr wrap="square" rtlCol="0">
            <a:spAutoFit/>
          </a:bodyPr>
          <a:lstStyle/>
          <a:p>
            <a:r>
              <a:rPr lang="it-IT" dirty="0" err="1"/>
              <a:t>Fit</a:t>
            </a:r>
            <a:r>
              <a:rPr lang="it-IT" dirty="0"/>
              <a:t> to </a:t>
            </a:r>
            <a:r>
              <a:rPr lang="it-IT" dirty="0" err="1"/>
              <a:t>estimation</a:t>
            </a:r>
            <a:r>
              <a:rPr lang="it-IT" dirty="0"/>
              <a:t> data: [94.88; 99.93]%</a:t>
            </a:r>
          </a:p>
          <a:p>
            <a:r>
              <a:rPr lang="it-IT" dirty="0"/>
              <a:t>MSE: 0.0003119</a:t>
            </a:r>
          </a:p>
          <a:p>
            <a:r>
              <a:rPr lang="it-IT" dirty="0"/>
              <a:t>Sum of </a:t>
            </a:r>
            <a:r>
              <a:rPr lang="it-IT" dirty="0" err="1"/>
              <a:t>Variances</a:t>
            </a:r>
            <a:r>
              <a:rPr lang="it-IT" dirty="0"/>
              <a:t>: 0.0257</a:t>
            </a:r>
          </a:p>
        </p:txBody>
      </p:sp>
      <p:graphicFrame>
        <p:nvGraphicFramePr>
          <p:cNvPr id="7" name="Tabella 6">
            <a:extLst>
              <a:ext uri="{FF2B5EF4-FFF2-40B4-BE49-F238E27FC236}">
                <a16:creationId xmlns:a16="http://schemas.microsoft.com/office/drawing/2014/main" id="{28421C47-3A48-9766-584E-31743E7CE6D4}"/>
              </a:ext>
            </a:extLst>
          </p:cNvPr>
          <p:cNvGraphicFramePr>
            <a:graphicFrameLocks noGrp="1"/>
          </p:cNvGraphicFramePr>
          <p:nvPr>
            <p:extLst>
              <p:ext uri="{D42A27DB-BD31-4B8C-83A1-F6EECF244321}">
                <p14:modId xmlns:p14="http://schemas.microsoft.com/office/powerpoint/2010/main" val="1131380136"/>
              </p:ext>
            </p:extLst>
          </p:nvPr>
        </p:nvGraphicFramePr>
        <p:xfrm>
          <a:off x="3585882" y="3597690"/>
          <a:ext cx="5361473" cy="2552700"/>
        </p:xfrm>
        <a:graphic>
          <a:graphicData uri="http://schemas.openxmlformats.org/drawingml/2006/table">
            <a:tbl>
              <a:tblPr firstRow="1" firstCol="1" bandRow="1">
                <a:tableStyleId>{5C22544A-7EE6-4342-B048-85BDC9FD1C3A}</a:tableStyleId>
              </a:tblPr>
              <a:tblGrid>
                <a:gridCol w="942526">
                  <a:extLst>
                    <a:ext uri="{9D8B030D-6E8A-4147-A177-3AD203B41FA5}">
                      <a16:colId xmlns:a16="http://schemas.microsoft.com/office/drawing/2014/main" val="3109992933"/>
                    </a:ext>
                  </a:extLst>
                </a:gridCol>
                <a:gridCol w="761999">
                  <a:extLst>
                    <a:ext uri="{9D8B030D-6E8A-4147-A177-3AD203B41FA5}">
                      <a16:colId xmlns:a16="http://schemas.microsoft.com/office/drawing/2014/main" val="1963608336"/>
                    </a:ext>
                  </a:extLst>
                </a:gridCol>
                <a:gridCol w="723900">
                  <a:extLst>
                    <a:ext uri="{9D8B030D-6E8A-4147-A177-3AD203B41FA5}">
                      <a16:colId xmlns:a16="http://schemas.microsoft.com/office/drawing/2014/main" val="3748474733"/>
                    </a:ext>
                  </a:extLst>
                </a:gridCol>
                <a:gridCol w="761999">
                  <a:extLst>
                    <a:ext uri="{9D8B030D-6E8A-4147-A177-3AD203B41FA5}">
                      <a16:colId xmlns:a16="http://schemas.microsoft.com/office/drawing/2014/main" val="4253702356"/>
                    </a:ext>
                  </a:extLst>
                </a:gridCol>
                <a:gridCol w="749299">
                  <a:extLst>
                    <a:ext uri="{9D8B030D-6E8A-4147-A177-3AD203B41FA5}">
                      <a16:colId xmlns:a16="http://schemas.microsoft.com/office/drawing/2014/main" val="2782481953"/>
                    </a:ext>
                  </a:extLst>
                </a:gridCol>
                <a:gridCol w="698500">
                  <a:extLst>
                    <a:ext uri="{9D8B030D-6E8A-4147-A177-3AD203B41FA5}">
                      <a16:colId xmlns:a16="http://schemas.microsoft.com/office/drawing/2014/main" val="1004615461"/>
                    </a:ext>
                  </a:extLst>
                </a:gridCol>
                <a:gridCol w="723250">
                  <a:extLst>
                    <a:ext uri="{9D8B030D-6E8A-4147-A177-3AD203B41FA5}">
                      <a16:colId xmlns:a16="http://schemas.microsoft.com/office/drawing/2014/main" val="451540580"/>
                    </a:ext>
                  </a:extLst>
                </a:gridCol>
              </a:tblGrid>
              <a:tr h="640080">
                <a:tc>
                  <a:txBody>
                    <a:bodyPr/>
                    <a:lstStyle/>
                    <a:p>
                      <a:pPr marL="0" algn="l" rtl="0" eaLnBrk="1" fontAlgn="t" latinLnBrk="0" hangingPunct="1">
                        <a:spcBef>
                          <a:spcPts val="0"/>
                        </a:spcBef>
                        <a:spcAft>
                          <a:spcPts val="0"/>
                        </a:spcAft>
                      </a:pPr>
                      <a:endParaRPr lang="it-IT" sz="1800" b="0" i="0" u="none" strike="noStrike" dirty="0">
                        <a:effectLst/>
                        <a:highlight>
                          <a:srgbClr val="4F81BD"/>
                        </a:highligh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algn="ctr" rtl="0" eaLnBrk="1" fontAlgn="t" latinLnBrk="0" hangingPunct="1">
                        <a:spcBef>
                          <a:spcPts val="0"/>
                        </a:spcBef>
                        <a:spcAft>
                          <a:spcPts val="0"/>
                        </a:spcAft>
                      </a:pPr>
                      <a:r>
                        <a:rPr lang="it-IT" sz="1800" b="1" i="1" u="none" strike="noStrike" kern="1200" dirty="0" err="1">
                          <a:solidFill>
                            <a:srgbClr val="FFFFFF"/>
                          </a:solidFill>
                          <a:effectLst/>
                          <a:highlight>
                            <a:srgbClr val="4F81BD"/>
                          </a:highlight>
                          <a:latin typeface="Calibri"/>
                        </a:rPr>
                        <a:t>X</a:t>
                      </a:r>
                      <a:r>
                        <a:rPr lang="it-IT" sz="1800" b="1" i="1" u="none" strike="noStrike" kern="1200" baseline="-25000" dirty="0" err="1">
                          <a:solidFill>
                            <a:srgbClr val="FFFFFF"/>
                          </a:solidFill>
                          <a:effectLst/>
                          <a:highlight>
                            <a:srgbClr val="4F81BD"/>
                          </a:highlight>
                          <a:latin typeface="Calibri"/>
                        </a:rPr>
                        <a:t>u</a:t>
                      </a:r>
                      <a:endParaRPr lang="it-IT" sz="1800" b="0" i="0" u="none" strike="noStrike" dirty="0" err="1">
                        <a:effectLst/>
                        <a:highlight>
                          <a:srgbClr val="4F81BD"/>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rtl="0" eaLnBrk="1" fontAlgn="auto" latinLnBrk="0" hangingPunct="1">
                        <a:spcBef>
                          <a:spcPts val="0"/>
                        </a:spcBef>
                        <a:spcAft>
                          <a:spcPts val="0"/>
                        </a:spcAft>
                      </a:pPr>
                      <a:r>
                        <a:rPr lang="it-IT" sz="1800" b="1" i="1" u="none" strike="noStrike" kern="1200" dirty="0" err="1">
                          <a:solidFill>
                            <a:srgbClr val="FFFFFF"/>
                          </a:solidFill>
                          <a:effectLst/>
                          <a:highlight>
                            <a:srgbClr val="4F81BD"/>
                          </a:highlight>
                          <a:latin typeface="Calibri"/>
                        </a:rPr>
                        <a:t>X</a:t>
                      </a:r>
                      <a:r>
                        <a:rPr lang="it-IT" sz="1800" b="1" i="1" u="none" strike="noStrike" kern="1200" baseline="-25000" dirty="0" err="1">
                          <a:solidFill>
                            <a:srgbClr val="FFFFFF"/>
                          </a:solidFill>
                          <a:effectLst/>
                          <a:highlight>
                            <a:srgbClr val="4F81BD"/>
                          </a:highlight>
                          <a:latin typeface="Calibri"/>
                        </a:rPr>
                        <a:t>q</a:t>
                      </a:r>
                      <a:endParaRPr lang="it-IT" sz="1800" b="0" i="0" u="none" strike="noStrike" dirty="0" err="1">
                        <a:effectLst/>
                        <a:highlight>
                          <a:srgbClr val="4F81BD"/>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rtl="0" eaLnBrk="1" fontAlgn="auto" latinLnBrk="0" hangingPunct="1">
                        <a:spcBef>
                          <a:spcPts val="0"/>
                        </a:spcBef>
                        <a:spcAft>
                          <a:spcPts val="0"/>
                        </a:spcAft>
                      </a:pPr>
                      <a:r>
                        <a:rPr lang="it-IT" sz="1800" b="1" i="1" u="none" strike="noStrike" kern="1200" dirty="0">
                          <a:solidFill>
                            <a:srgbClr val="FFFFFF"/>
                          </a:solidFill>
                          <a:effectLst/>
                          <a:highlight>
                            <a:srgbClr val="4F81BD"/>
                          </a:highlight>
                          <a:latin typeface="Calibri"/>
                        </a:rPr>
                        <a:t>M</a:t>
                      </a:r>
                      <a:r>
                        <a:rPr lang="it-IT" sz="1800" b="1" i="1" u="none" strike="noStrike" kern="1200" baseline="-25000" dirty="0">
                          <a:solidFill>
                            <a:srgbClr val="FFFFFF"/>
                          </a:solidFill>
                          <a:effectLst/>
                          <a:highlight>
                            <a:srgbClr val="4F81BD"/>
                          </a:highlight>
                          <a:latin typeface="Calibri"/>
                        </a:rPr>
                        <a:t>u</a:t>
                      </a:r>
                      <a:endParaRPr lang="it-IT" sz="1800" b="0" i="0" u="none" strike="noStrike" dirty="0">
                        <a:effectLst/>
                        <a:highlight>
                          <a:srgbClr val="4F81BD"/>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rtl="0" eaLnBrk="1" fontAlgn="auto" latinLnBrk="0" hangingPunct="1">
                        <a:spcBef>
                          <a:spcPts val="0"/>
                        </a:spcBef>
                        <a:spcAft>
                          <a:spcPts val="0"/>
                        </a:spcAft>
                      </a:pPr>
                      <a:r>
                        <a:rPr lang="it-IT" sz="1800" b="1" i="1" u="none" strike="noStrike" kern="1200" dirty="0">
                          <a:solidFill>
                            <a:srgbClr val="FFFFFF"/>
                          </a:solidFill>
                          <a:effectLst/>
                          <a:highlight>
                            <a:srgbClr val="4F81BD"/>
                          </a:highlight>
                          <a:latin typeface="Calibri"/>
                        </a:rPr>
                        <a:t>M</a:t>
                      </a:r>
                      <a:r>
                        <a:rPr lang="it-IT" sz="1800" b="1" i="1" u="none" strike="noStrike" kern="1200" baseline="-25000" dirty="0">
                          <a:solidFill>
                            <a:srgbClr val="FFFFFF"/>
                          </a:solidFill>
                          <a:effectLst/>
                          <a:highlight>
                            <a:srgbClr val="4F81BD"/>
                          </a:highlight>
                          <a:latin typeface="Calibri"/>
                        </a:rPr>
                        <a:t>q</a:t>
                      </a:r>
                      <a:endParaRPr lang="it-IT" sz="1800" b="0" i="0" u="none" strike="noStrike" dirty="0">
                        <a:effectLst/>
                        <a:highlight>
                          <a:srgbClr val="4F81BD"/>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rtl="0" eaLnBrk="1" fontAlgn="auto" latinLnBrk="0" hangingPunct="1">
                        <a:spcBef>
                          <a:spcPts val="0"/>
                        </a:spcBef>
                        <a:spcAft>
                          <a:spcPts val="0"/>
                        </a:spcAft>
                      </a:pPr>
                      <a:r>
                        <a:rPr lang="it-IT" sz="1800" b="1" i="1" u="none" strike="noStrike" kern="1200" dirty="0" err="1">
                          <a:solidFill>
                            <a:srgbClr val="FFFFFF"/>
                          </a:solidFill>
                          <a:effectLst/>
                          <a:highlight>
                            <a:srgbClr val="4F81BD"/>
                          </a:highlight>
                          <a:latin typeface="Calibri"/>
                        </a:rPr>
                        <a:t>X</a:t>
                      </a:r>
                      <a:r>
                        <a:rPr lang="it-IT" sz="1800" b="1" i="1" u="none" strike="noStrike" kern="1200" baseline="-25000" dirty="0" err="1">
                          <a:solidFill>
                            <a:srgbClr val="FFFFFF"/>
                          </a:solidFill>
                          <a:effectLst/>
                          <a:highlight>
                            <a:srgbClr val="4F81BD"/>
                          </a:highlight>
                          <a:latin typeface="Calibri"/>
                        </a:rPr>
                        <a:t>d</a:t>
                      </a:r>
                      <a:endParaRPr lang="it-IT" sz="1800" b="0" i="0" u="none" strike="noStrike" dirty="0" err="1">
                        <a:effectLst/>
                        <a:highlight>
                          <a:srgbClr val="4F81BD"/>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tc>
                  <a:txBody>
                    <a:bodyPr/>
                    <a:lstStyle/>
                    <a:p>
                      <a:pPr marL="0" marR="0" indent="0" algn="ctr" rtl="0" eaLnBrk="1" fontAlgn="auto" latinLnBrk="0" hangingPunct="1">
                        <a:spcBef>
                          <a:spcPts val="0"/>
                        </a:spcBef>
                        <a:spcAft>
                          <a:spcPts val="0"/>
                        </a:spcAft>
                      </a:pPr>
                      <a:r>
                        <a:rPr lang="it-IT" sz="1800" b="1" i="1" u="none" strike="noStrike" kern="1200" dirty="0">
                          <a:solidFill>
                            <a:srgbClr val="FFFFFF"/>
                          </a:solidFill>
                          <a:effectLst/>
                          <a:highlight>
                            <a:srgbClr val="4F81BD"/>
                          </a:highlight>
                          <a:latin typeface="Calibri"/>
                        </a:rPr>
                        <a:t>M</a:t>
                      </a:r>
                      <a:r>
                        <a:rPr lang="it-IT" sz="1800" b="1" i="1" u="none" strike="noStrike" kern="1200" baseline="-25000" dirty="0">
                          <a:solidFill>
                            <a:srgbClr val="FFFFFF"/>
                          </a:solidFill>
                          <a:effectLst/>
                          <a:highlight>
                            <a:srgbClr val="4F81BD"/>
                          </a:highlight>
                          <a:latin typeface="Calibri"/>
                        </a:rPr>
                        <a:t>d</a:t>
                      </a:r>
                      <a:endParaRPr lang="it-IT" sz="1800" b="0" i="0" u="none" strike="noStrike" dirty="0">
                        <a:effectLst/>
                        <a:highlight>
                          <a:srgbClr val="4F81BD"/>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2973432849"/>
                  </a:ext>
                </a:extLst>
              </a:tr>
              <a:tr h="714502">
                <a:tc>
                  <a:txBody>
                    <a:bodyPr/>
                    <a:lstStyle/>
                    <a:p>
                      <a:pPr marL="0" algn="ctr" rtl="0" eaLnBrk="1" fontAlgn="t" latinLnBrk="0" hangingPunct="1">
                        <a:spcBef>
                          <a:spcPts val="0"/>
                        </a:spcBef>
                        <a:spcAft>
                          <a:spcPts val="0"/>
                        </a:spcAft>
                      </a:pPr>
                      <a:r>
                        <a:rPr lang="it-IT" sz="1800" b="1" i="0" u="none" strike="noStrike" kern="1200" dirty="0">
                          <a:solidFill>
                            <a:srgbClr val="FFFFFF"/>
                          </a:solidFill>
                          <a:effectLst/>
                          <a:highlight>
                            <a:srgbClr val="4F81BD"/>
                          </a:highlight>
                          <a:latin typeface="Calibri"/>
                        </a:rPr>
                        <a:t>VALUES</a:t>
                      </a:r>
                    </a:p>
                    <a:p>
                      <a:pPr marL="0" lvl="0" algn="ctr">
                        <a:spcBef>
                          <a:spcPts val="0"/>
                        </a:spcBef>
                        <a:spcAft>
                          <a:spcPts val="0"/>
                        </a:spcAft>
                        <a:buNone/>
                      </a:pPr>
                      <a:r>
                        <a:rPr lang="it-IT" sz="1800" b="1" i="0" u="none" strike="noStrike" kern="1200" dirty="0">
                          <a:solidFill>
                            <a:srgbClr val="FFFFFF"/>
                          </a:solidFill>
                          <a:effectLst/>
                          <a:highlight>
                            <a:srgbClr val="4F81BD"/>
                          </a:highlight>
                          <a:latin typeface="Symbol"/>
                          <a:sym typeface="Symbol"/>
                        </a:rPr>
                        <a:t>Q</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-0.1067</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0.1192</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-5.9856</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-2.6463</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-10.1647</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450.9085</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3042120415"/>
                  </a:ext>
                </a:extLst>
              </a:tr>
              <a:tr h="662940">
                <a:tc>
                  <a:txBody>
                    <a:bodyPr/>
                    <a:lstStyle/>
                    <a:p>
                      <a:pPr marL="0" algn="ctr" rtl="0" eaLnBrk="1" fontAlgn="t" latinLnBrk="0" hangingPunct="1">
                        <a:spcBef>
                          <a:spcPts val="0"/>
                        </a:spcBef>
                        <a:spcAft>
                          <a:spcPts val="0"/>
                        </a:spcAft>
                      </a:pPr>
                      <a:r>
                        <a:rPr lang="it-IT" sz="1800" b="1" i="0" u="none" strike="noStrike" kern="1200" dirty="0">
                          <a:solidFill>
                            <a:srgbClr val="FFFFFF"/>
                          </a:solidFill>
                          <a:effectLst/>
                          <a:highlight>
                            <a:srgbClr val="4F81BD"/>
                          </a:highlight>
                          <a:latin typeface="Calibri"/>
                        </a:rPr>
                        <a:t>VAR</a:t>
                      </a:r>
                    </a:p>
                    <a:p>
                      <a:pPr marL="0" lvl="0" algn="ctr">
                        <a:spcBef>
                          <a:spcPts val="0"/>
                        </a:spcBef>
                        <a:spcAft>
                          <a:spcPts val="0"/>
                        </a:spcAft>
                        <a:buNone/>
                      </a:pPr>
                      <a:r>
                        <a:rPr lang="it-IT" sz="1800" b="1" i="0" u="none" strike="noStrike" kern="1200" dirty="0">
                          <a:solidFill>
                            <a:srgbClr val="FFFFFF"/>
                          </a:solidFill>
                          <a:effectLst/>
                          <a:highlight>
                            <a:srgbClr val="4F81BD"/>
                          </a:highlight>
                          <a:latin typeface="GreekS" panose="00000400000000000000" pitchFamily="2" charset="0"/>
                          <a:cs typeface="GreekS" panose="00000400000000000000" pitchFamily="2" charset="0"/>
                        </a:rPr>
                        <a:t>s</a:t>
                      </a:r>
                      <a:endParaRPr lang="it-IT" sz="1800" b="1" i="0" u="none" strike="noStrike" kern="1200" dirty="0">
                        <a:solidFill>
                          <a:srgbClr val="FFFFFF"/>
                        </a:solidFill>
                        <a:effectLst/>
                        <a:highlight>
                          <a:srgbClr val="4F81BD"/>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E9EDF4"/>
                          </a:highlight>
                          <a:latin typeface="Calibri"/>
                        </a:rPr>
                        <a:t>1.5412e(-08)</a:t>
                      </a:r>
                      <a:endParaRPr lang="it-IT" sz="1800" b="0" i="0" u="none" strike="noStrike" dirty="0">
                        <a:effectLst/>
                        <a:highlight>
                          <a:srgbClr val="E9EDF4"/>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E9EDF4"/>
                          </a:highlight>
                          <a:latin typeface="Calibri"/>
                        </a:rPr>
                        <a:t>1.9452e(-09)</a:t>
                      </a:r>
                      <a:endParaRPr lang="it-IT" sz="1800" b="0" i="0" u="none" strike="noStrike" dirty="0">
                        <a:effectLst/>
                        <a:highlight>
                          <a:srgbClr val="E9EDF4"/>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E9EDF4"/>
                          </a:highlight>
                          <a:latin typeface="Calibri"/>
                        </a:rPr>
                        <a:t>2.2227e(-04)</a:t>
                      </a:r>
                      <a:endParaRPr lang="it-IT" sz="1800" b="0" i="0" u="none" strike="noStrike" dirty="0">
                        <a:effectLst/>
                        <a:highlight>
                          <a:srgbClr val="E9EDF4"/>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E9EDF4"/>
                          </a:highlight>
                          <a:latin typeface="Calibri"/>
                        </a:rPr>
                        <a:t>6.7818e(-06)</a:t>
                      </a:r>
                      <a:endParaRPr lang="it-IT" sz="1800" b="0" i="0" u="none" strike="noStrike" dirty="0">
                        <a:effectLst/>
                        <a:highlight>
                          <a:srgbClr val="E9EDF4"/>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E9EDF4"/>
                          </a:highlight>
                          <a:latin typeface="Calibri"/>
                        </a:rPr>
                        <a:t>6.5983e(-10)</a:t>
                      </a:r>
                      <a:endParaRPr lang="it-IT" sz="1800" b="0" i="0" u="none" strike="noStrike" dirty="0">
                        <a:effectLst/>
                        <a:highlight>
                          <a:srgbClr val="E9EDF4"/>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E9EDF4"/>
                          </a:highlight>
                          <a:latin typeface="Calibri"/>
                        </a:rPr>
                        <a:t>0.0255</a:t>
                      </a:r>
                      <a:endParaRPr lang="it-IT" sz="1800" b="0" i="0" u="none" strike="noStrike" dirty="0">
                        <a:effectLst/>
                        <a:highlight>
                          <a:srgbClr val="E9EDF4"/>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414928174"/>
                  </a:ext>
                </a:extLst>
              </a:tr>
              <a:tr h="365760">
                <a:tc>
                  <a:txBody>
                    <a:bodyPr/>
                    <a:lstStyle/>
                    <a:p>
                      <a:pPr marL="0" algn="ctr" rtl="0" eaLnBrk="1" fontAlgn="t" latinLnBrk="0" hangingPunct="1">
                        <a:spcBef>
                          <a:spcPts val="0"/>
                        </a:spcBef>
                        <a:spcAft>
                          <a:spcPts val="0"/>
                        </a:spcAft>
                      </a:pPr>
                      <a:r>
                        <a:rPr lang="it-IT" sz="1800" b="1" i="0" u="none" strike="noStrike" kern="1200" dirty="0">
                          <a:solidFill>
                            <a:srgbClr val="FFFFFF"/>
                          </a:solidFill>
                          <a:effectLst/>
                          <a:highlight>
                            <a:srgbClr val="4F81BD"/>
                          </a:highlight>
                          <a:latin typeface="Calibri"/>
                        </a:rPr>
                        <a:t>VAR %</a:t>
                      </a:r>
                      <a:endParaRPr lang="it-IT" sz="1800" b="0" i="0" u="none" strike="noStrike" dirty="0">
                        <a:effectLst/>
                        <a:highlight>
                          <a:srgbClr val="4F81BD"/>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1.4450e(-05)</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1.6332e(-06)</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0.0037</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2.5607e(-04)</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6.5071e(-09)</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0" algn="l" rtl="0" eaLnBrk="1" fontAlgn="t" latinLnBrk="0" hangingPunct="1">
                        <a:spcBef>
                          <a:spcPts val="0"/>
                        </a:spcBef>
                        <a:spcAft>
                          <a:spcPts val="0"/>
                        </a:spcAft>
                      </a:pPr>
                      <a:r>
                        <a:rPr lang="it-IT" sz="1400" b="0" i="0" u="none" strike="noStrike" kern="1200" dirty="0">
                          <a:solidFill>
                            <a:srgbClr val="000000"/>
                          </a:solidFill>
                          <a:effectLst/>
                          <a:highlight>
                            <a:srgbClr val="D0D8E8"/>
                          </a:highlight>
                          <a:latin typeface="Calibri"/>
                        </a:rPr>
                        <a:t>0.0057</a:t>
                      </a:r>
                      <a:endParaRPr lang="it-IT" sz="1800" b="0" i="0" u="none" strike="noStrike" dirty="0">
                        <a:effectLst/>
                        <a:highlight>
                          <a:srgbClr val="D0D8E8"/>
                        </a:highlight>
                        <a:latin typeface="Calibri"/>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2009988670"/>
                  </a:ext>
                </a:extLst>
              </a:tr>
            </a:tbl>
          </a:graphicData>
        </a:graphic>
      </p:graphicFrame>
      <p:sp>
        <p:nvSpPr>
          <p:cNvPr id="8" name="CasellaDiTesto 7">
            <a:extLst>
              <a:ext uri="{FF2B5EF4-FFF2-40B4-BE49-F238E27FC236}">
                <a16:creationId xmlns:a16="http://schemas.microsoft.com/office/drawing/2014/main" id="{F5C3C88C-46A4-1BFD-1D0C-B81E6782F20F}"/>
              </a:ext>
            </a:extLst>
          </p:cNvPr>
          <p:cNvSpPr txBox="1"/>
          <p:nvPr/>
        </p:nvSpPr>
        <p:spPr>
          <a:xfrm>
            <a:off x="403123" y="3755923"/>
            <a:ext cx="2890683" cy="646331"/>
          </a:xfrm>
          <a:prstGeom prst="rect">
            <a:avLst/>
          </a:prstGeom>
          <a:noFill/>
        </p:spPr>
        <p:txBody>
          <a:bodyPr wrap="square" rtlCol="0">
            <a:spAutoFit/>
          </a:bodyPr>
          <a:lstStyle/>
          <a:p>
            <a:r>
              <a:rPr lang="it-IT" b="1" dirty="0" err="1"/>
              <a:t>Outpuf</a:t>
            </a:r>
            <a:r>
              <a:rPr lang="it-IT" b="1" dirty="0"/>
              <a:t> of the </a:t>
            </a:r>
            <a:r>
              <a:rPr lang="it-IT" b="1" dirty="0" err="1"/>
              <a:t>identification</a:t>
            </a:r>
            <a:r>
              <a:rPr lang="it-IT" b="1" dirty="0"/>
              <a:t> </a:t>
            </a:r>
          </a:p>
          <a:p>
            <a:r>
              <a:rPr lang="it-IT" b="1" dirty="0"/>
              <a:t>procedure:</a:t>
            </a:r>
            <a:endParaRPr lang="en-US" b="1" dirty="0"/>
          </a:p>
        </p:txBody>
      </p:sp>
    </p:spTree>
    <p:extLst>
      <p:ext uri="{BB962C8B-B14F-4D97-AF65-F5344CB8AC3E}">
        <p14:creationId xmlns:p14="http://schemas.microsoft.com/office/powerpoint/2010/main" val="2672309288"/>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0</TotalTime>
  <Words>1836</Words>
  <Application>Microsoft Office PowerPoint</Application>
  <PresentationFormat>Presentazione su schermo (4:3)</PresentationFormat>
  <Paragraphs>244</Paragraphs>
  <Slides>30</Slides>
  <Notes>8</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30</vt:i4>
      </vt:variant>
    </vt:vector>
  </HeadingPairs>
  <TitlesOfParts>
    <vt:vector size="41" baseType="lpstr">
      <vt:lpstr>Arial</vt:lpstr>
      <vt:lpstr>Calibri</vt:lpstr>
      <vt:lpstr>Cambria Math</vt:lpstr>
      <vt:lpstr>CambriaMath</vt:lpstr>
      <vt:lpstr>GreekS</vt:lpstr>
      <vt:lpstr>Helvetica</vt:lpstr>
      <vt:lpstr>Roboto</vt:lpstr>
      <vt:lpstr>Segoe UI</vt:lpstr>
      <vt:lpstr>Symbol</vt:lpstr>
      <vt:lpstr>Wingdings</vt:lpstr>
      <vt:lpstr>POLI</vt:lpstr>
      <vt:lpstr>Aerospace Control System - Final Project</vt:lpstr>
      <vt:lpstr>Presentation of the project</vt:lpstr>
      <vt:lpstr>Problem Statement</vt:lpstr>
      <vt:lpstr>Data</vt:lpstr>
      <vt:lpstr>Open Loop System -  Poles</vt:lpstr>
      <vt:lpstr>Simulink Model</vt:lpstr>
      <vt:lpstr>Task 1: Input and Output of the simulink model</vt:lpstr>
      <vt:lpstr>Task 1: Model Identification</vt:lpstr>
      <vt:lpstr>Task 1: Model Identification</vt:lpstr>
      <vt:lpstr>Task 1: Model Identification</vt:lpstr>
      <vt:lpstr>Task 1: Uncertainty Analysis</vt:lpstr>
      <vt:lpstr>Task 1: Uncertainty Analysis</vt:lpstr>
      <vt:lpstr>Task 2: Presentation</vt:lpstr>
      <vt:lpstr>Task 2: Optimization of Experiment Design</vt:lpstr>
      <vt:lpstr>Task 2: Introduction to Genetic Algorithm</vt:lpstr>
      <vt:lpstr>Task 2: Introduction to Genetic Algorithm</vt:lpstr>
      <vt:lpstr>Task 2 : Introduction to Genetic Algorithm</vt:lpstr>
      <vt:lpstr>Task 2 : Introduction to Genetic Algorithm</vt:lpstr>
      <vt:lpstr>Task 2: Robust Experiment Design</vt:lpstr>
      <vt:lpstr>Task 2: Robust Experiment Design</vt:lpstr>
      <vt:lpstr>Task 2: Robust Experiment Design</vt:lpstr>
      <vt:lpstr>Task 2: Robust Experiment Design</vt:lpstr>
      <vt:lpstr>Task 2: Robust Experiment Design</vt:lpstr>
      <vt:lpstr>Task 2: Robust Experiment Design</vt:lpstr>
      <vt:lpstr>Task 2: Robust Experiment Design</vt:lpstr>
      <vt:lpstr>Task 2: Robust Experiment Design</vt:lpstr>
      <vt:lpstr>Task 2: Robust Experiment Design</vt:lpstr>
      <vt:lpstr>Task 2: Robust Experiment Design</vt:lpstr>
      <vt:lpstr>Task 2: Robust Experiment Design</vt:lpstr>
      <vt:lpstr>Thank you for your attention!</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lastModifiedBy>tiberio antonio smurra</cp:lastModifiedBy>
  <cp:revision>10</cp:revision>
  <dcterms:created xsi:type="dcterms:W3CDTF">2015-05-26T12:27:57Z</dcterms:created>
  <dcterms:modified xsi:type="dcterms:W3CDTF">2024-07-16T08:28:20Z</dcterms:modified>
</cp:coreProperties>
</file>